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3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4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5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6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drawings/drawing2.xml" ContentType="application/vnd.openxmlformats-officedocument.drawingml.chartshapes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7.xml" ContentType="application/vnd.openxmlformats-officedocument.presentationml.notesSl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</p:sldMasterIdLst>
  <p:notesMasterIdLst>
    <p:notesMasterId r:id="rId29"/>
  </p:notesMasterIdLst>
  <p:handoutMasterIdLst>
    <p:handoutMasterId r:id="rId30"/>
  </p:handoutMasterIdLst>
  <p:sldIdLst>
    <p:sldId id="424" r:id="rId5"/>
    <p:sldId id="427" r:id="rId6"/>
    <p:sldId id="405" r:id="rId7"/>
    <p:sldId id="389" r:id="rId8"/>
    <p:sldId id="370" r:id="rId9"/>
    <p:sldId id="428" r:id="rId10"/>
    <p:sldId id="356" r:id="rId11"/>
    <p:sldId id="408" r:id="rId12"/>
    <p:sldId id="409" r:id="rId13"/>
    <p:sldId id="410" r:id="rId14"/>
    <p:sldId id="365" r:id="rId15"/>
    <p:sldId id="430" r:id="rId16"/>
    <p:sldId id="425" r:id="rId17"/>
    <p:sldId id="413" r:id="rId18"/>
    <p:sldId id="414" r:id="rId19"/>
    <p:sldId id="415" r:id="rId20"/>
    <p:sldId id="417" r:id="rId21"/>
    <p:sldId id="418" r:id="rId22"/>
    <p:sldId id="419" r:id="rId23"/>
    <p:sldId id="420" r:id="rId24"/>
    <p:sldId id="421" r:id="rId25"/>
    <p:sldId id="422" r:id="rId26"/>
    <p:sldId id="423" r:id="rId27"/>
    <p:sldId id="378" r:id="rId28"/>
  </p:sldIdLst>
  <p:sldSz cx="12192000" cy="6858000"/>
  <p:notesSz cx="3200400" cy="5029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55E0E38-3D5C-6179-4206-A2EC77A75986}" name="Dhruvi Shah" initials="DS" userId="S::dhruvi@smartmoveventures.com::e4386058-8207-480a-be0f-a79d49b87d31" providerId="AD"/>
  <p188:author id="{809AB64D-59C7-7E00-907A-51DB174D3BB2}" name="Goutham Manoharan [Student-PECS]" initials="GM[P" userId="S::mg22aau@herts.ac.uk::dfe7fb09-0a92-44b1-9acd-256fc9ca7a45" providerId="AD"/>
  <p188:author id="{1AC0678E-49E0-1E52-8547-53AD037C1498}" name="Swaraj  Hanmante" initials="SH" userId="S::swaraj@smartmoveventures.com::600732dc-2490-4289-9184-3ead0730998f" providerId="AD"/>
  <p188:author id="{B816FD95-CAF0-427E-2986-EA9B4032B18A}" name="sally" initials="sa" userId="S::sally_agfora.com#ext#@smartmoveventures.onmicrosoft.com::d3faafbb-a413-4e01-b703-fb554c57a721" providerId="AD"/>
  <p188:author id="{61077BD0-BC16-AAF6-A156-EE465BFA7D8A}" name="Goutham Manoharan" initials="GM" userId="S::goutham@smartmoveventures.com::a4f87830-ad8a-4e9d-889b-8595ea002adc" providerId="AD"/>
  <p188:author id="{D23876F2-385A-6642-162B-5C42AF032E78}" name="Aakanksha Haran" initials="AH" userId="S::Aakanksha@smartmoveventures.com::37ff1e90-b474-41d3-9d2e-9da8ea8291b8" providerId="AD"/>
  <p188:author id="{7A03CCFC-0A11-1354-05AA-5CF8B63C8267}" name="tom" initials="to" userId="S::tom_feelingmutual.com#ext#@smartmoveventures.onmicrosoft.com::fc225faf-f58d-4f65-9edd-e7278e8564f5" providerId="AD"/>
  <p188:author id="{99D753FD-EF66-2691-A772-A7E3B87BEE59}" name="Manjit Singh Rajput" initials="MS" userId="S::manjit@smartmoveventures.com::d839c69b-f138-4569-ab86-9b32e1096622" providerId="AD"/>
  <p188:author id="{8B7AAFFF-6156-C80D-6213-B8DDE67ECDF6}" name="Bansir Chovatiya" initials="" userId="S::bansir@smartmoveventures.com::6c53c57e-ca27-4600-9ab4-1f6b2c515de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2D"/>
    <a:srgbClr val="F7FDFF"/>
    <a:srgbClr val="EFFBFF"/>
    <a:srgbClr val="4941B5"/>
    <a:srgbClr val="1B888D"/>
    <a:srgbClr val="C0B4D5"/>
    <a:srgbClr val="DDDDFF"/>
    <a:srgbClr val="D5FFFE"/>
    <a:srgbClr val="D9F5FF"/>
    <a:srgbClr val="FF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28A5B6-C038-09C2-EE47-CFB653485590}" v="2" dt="2026-09-24T11:36:25.3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29" autoAdjust="0"/>
  </p:normalViewPr>
  <p:slideViewPr>
    <p:cSldViewPr snapToGrid="0">
      <p:cViewPr varScale="1">
        <p:scale>
          <a:sx n="107" d="100"/>
          <a:sy n="107" d="100"/>
        </p:scale>
        <p:origin x="144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chartUserShapes" Target="../drawings/drawing2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907768698287998"/>
          <c:y val="0.10664031683366119"/>
          <c:w val="0.67092231301712002"/>
          <c:h val="0.891402515644740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Apr’25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Qual specialist</c:v>
                </c:pt>
                <c:pt idx="1">
                  <c:v>Qual + quant</c:v>
                </c:pt>
                <c:pt idx="2">
                  <c:v>Quant specialist</c:v>
                </c:pt>
                <c:pt idx="3">
                  <c:v>Technology Supplier</c:v>
                </c:pt>
                <c:pt idx="4">
                  <c:v>Specialist supplier</c:v>
                </c:pt>
                <c:pt idx="5">
                  <c:v>Recruitment</c:v>
                </c:pt>
                <c:pt idx="6">
                  <c:v>Other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0.42</c:v>
                </c:pt>
                <c:pt idx="1">
                  <c:v>0.28999999999999998</c:v>
                </c:pt>
                <c:pt idx="2">
                  <c:v>0.15</c:v>
                </c:pt>
                <c:pt idx="4">
                  <c:v>0.08</c:v>
                </c:pt>
                <c:pt idx="5">
                  <c:v>1.8518518518518517E-2</c:v>
                </c:pt>
                <c:pt idx="6">
                  <c:v>3.7037037037037035E-2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05-4E09-A813-E3778D5798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Nov’25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Qual specialist</c:v>
                </c:pt>
                <c:pt idx="1">
                  <c:v>Qual + quant</c:v>
                </c:pt>
                <c:pt idx="2">
                  <c:v>Quant specialist</c:v>
                </c:pt>
                <c:pt idx="3">
                  <c:v>Technology Supplier</c:v>
                </c:pt>
                <c:pt idx="4">
                  <c:v>Specialist supplier</c:v>
                </c:pt>
                <c:pt idx="5">
                  <c:v>Recruitment</c:v>
                </c:pt>
                <c:pt idx="6">
                  <c:v>Other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0.48</c:v>
                </c:pt>
                <c:pt idx="1">
                  <c:v>0.27</c:v>
                </c:pt>
                <c:pt idx="2">
                  <c:v>0.1</c:v>
                </c:pt>
                <c:pt idx="4">
                  <c:v>0.05</c:v>
                </c:pt>
                <c:pt idx="5">
                  <c:v>0.05</c:v>
                </c:pt>
                <c:pt idx="6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85-4274-B28F-AA3C1B159F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Jun'26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0"/>
                  <c:y val="2.939005401709180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906-4569-9EFF-5A23F245EA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Qual specialist</c:v>
                </c:pt>
                <c:pt idx="1">
                  <c:v>Qual + quant</c:v>
                </c:pt>
                <c:pt idx="2">
                  <c:v>Quant specialist</c:v>
                </c:pt>
                <c:pt idx="3">
                  <c:v>Technology Supplier</c:v>
                </c:pt>
                <c:pt idx="4">
                  <c:v>Specialist supplier</c:v>
                </c:pt>
                <c:pt idx="5">
                  <c:v>Recruitment</c:v>
                </c:pt>
                <c:pt idx="6">
                  <c:v>Other</c:v>
                </c:pt>
              </c:strCache>
            </c:strRef>
          </c:cat>
          <c:val>
            <c:numRef>
              <c:f>Sheet1!$D$2:$D$8</c:f>
              <c:numCache>
                <c:formatCode>0%</c:formatCode>
                <c:ptCount val="7"/>
                <c:pt idx="0">
                  <c:v>0.49</c:v>
                </c:pt>
                <c:pt idx="1">
                  <c:v>0.26</c:v>
                </c:pt>
                <c:pt idx="2">
                  <c:v>0.16</c:v>
                </c:pt>
                <c:pt idx="3">
                  <c:v>0.03</c:v>
                </c:pt>
                <c:pt idx="4">
                  <c:v>0.02</c:v>
                </c:pt>
                <c:pt idx="5">
                  <c:v>0.02</c:v>
                </c:pt>
                <c:pt idx="6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53-4763-AA99-DC0D32A7926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3"/>
        <c:overlap val="-15"/>
        <c:axId val="1831227952"/>
        <c:axId val="1831230352"/>
      </c:barChart>
      <c:catAx>
        <c:axId val="18312279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D9D9D9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enorite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831230352"/>
        <c:crosses val="autoZero"/>
        <c:auto val="1"/>
        <c:lblAlgn val="ctr"/>
        <c:lblOffset val="100"/>
        <c:noMultiLvlLbl val="0"/>
      </c:catAx>
      <c:valAx>
        <c:axId val="1831230352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83122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4052121354281749"/>
          <c:y val="1.250838399792296E-4"/>
          <c:w val="0.7683856428147009"/>
          <c:h val="6.60801142381042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enorite" panose="000005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079584665616421"/>
          <c:y val="0.11867882437931775"/>
          <c:w val="0.69920415334383579"/>
          <c:h val="0.8813211756206822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Apr’25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Sheet1!$A$3:$A$7</c:f>
              <c:strCache>
                <c:ptCount val="5"/>
                <c:pt idx="0">
                  <c:v>31 to 40 years</c:v>
                </c:pt>
                <c:pt idx="1">
                  <c:v>40 to 49 years</c:v>
                </c:pt>
                <c:pt idx="2">
                  <c:v>50 to 59 years</c:v>
                </c:pt>
                <c:pt idx="3">
                  <c:v>60 to 69 years</c:v>
                </c:pt>
                <c:pt idx="4">
                  <c:v>70 years or more</c:v>
                </c:pt>
              </c:strCache>
            </c:strRef>
          </c:cat>
          <c:val>
            <c:numRef>
              <c:f>Sheet1!$B$3:$B$7</c:f>
              <c:numCache>
                <c:formatCode>0%</c:formatCode>
                <c:ptCount val="5"/>
                <c:pt idx="0">
                  <c:v>4.807692307692308E-2</c:v>
                </c:pt>
                <c:pt idx="1">
                  <c:v>0.23076923076923078</c:v>
                </c:pt>
                <c:pt idx="2">
                  <c:v>0.49038461538461536</c:v>
                </c:pt>
                <c:pt idx="3">
                  <c:v>0.16346153846153846</c:v>
                </c:pt>
                <c:pt idx="4">
                  <c:v>5.7692307692307696E-2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A5-4E78-BEC1-1C2EDF35DF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Nov’25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Sheet1!$A$3:$A$7</c:f>
              <c:strCache>
                <c:ptCount val="5"/>
                <c:pt idx="0">
                  <c:v>31 to 40 years</c:v>
                </c:pt>
                <c:pt idx="1">
                  <c:v>40 to 49 years</c:v>
                </c:pt>
                <c:pt idx="2">
                  <c:v>50 to 59 years</c:v>
                </c:pt>
                <c:pt idx="3">
                  <c:v>60 to 69 years</c:v>
                </c:pt>
                <c:pt idx="4">
                  <c:v>70 years or more</c:v>
                </c:pt>
              </c:strCache>
            </c:strRef>
          </c:cat>
          <c:val>
            <c:numRef>
              <c:f>Sheet1!$C$3:$C$7</c:f>
              <c:numCache>
                <c:formatCode>0%</c:formatCode>
                <c:ptCount val="5"/>
                <c:pt idx="0">
                  <c:v>5.6000000000000001E-2</c:v>
                </c:pt>
                <c:pt idx="1">
                  <c:v>0.184</c:v>
                </c:pt>
                <c:pt idx="2">
                  <c:v>0.44800000000000001</c:v>
                </c:pt>
                <c:pt idx="3">
                  <c:v>0.224</c:v>
                </c:pt>
                <c:pt idx="4">
                  <c:v>8.7999999999999995E-2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A5-4E78-BEC1-1C2EDF35DF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Jun' 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Sheet1!$A$3:$A$7</c:f>
              <c:strCache>
                <c:ptCount val="5"/>
                <c:pt idx="0">
                  <c:v>31 to 40 years</c:v>
                </c:pt>
                <c:pt idx="1">
                  <c:v>40 to 49 years</c:v>
                </c:pt>
                <c:pt idx="2">
                  <c:v>50 to 59 years</c:v>
                </c:pt>
                <c:pt idx="3">
                  <c:v>60 to 69 years</c:v>
                </c:pt>
                <c:pt idx="4">
                  <c:v>70 years or more</c:v>
                </c:pt>
              </c:strCache>
            </c:strRef>
          </c:cat>
          <c:val>
            <c:numRef>
              <c:f>Sheet1!$D$3:$D$7</c:f>
              <c:numCache>
                <c:formatCode>0%</c:formatCode>
                <c:ptCount val="5"/>
                <c:pt idx="0">
                  <c:v>0.05</c:v>
                </c:pt>
                <c:pt idx="1">
                  <c:v>0.14000000000000001</c:v>
                </c:pt>
                <c:pt idx="2">
                  <c:v>0.54</c:v>
                </c:pt>
                <c:pt idx="3">
                  <c:v>0.22</c:v>
                </c:pt>
                <c:pt idx="4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B8-4C97-9E78-47E97F5E9E0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3"/>
        <c:overlap val="-15"/>
        <c:axId val="1831227952"/>
        <c:axId val="1831230352"/>
      </c:barChart>
      <c:catAx>
        <c:axId val="18312279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enorite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831230352"/>
        <c:crosses val="autoZero"/>
        <c:auto val="1"/>
        <c:lblAlgn val="ctr"/>
        <c:lblOffset val="100"/>
        <c:noMultiLvlLbl val="0"/>
      </c:catAx>
      <c:valAx>
        <c:axId val="1831230352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83122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5835090736656976"/>
          <c:y val="2.8916612912884263E-3"/>
          <c:w val="0.71982437231401308"/>
          <c:h val="6.62741445179452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enorite" panose="000005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520645969825386E-2"/>
          <c:y val="1.0842392442112975E-3"/>
          <c:w val="0.92873576984319395"/>
          <c:h val="0.998915760755788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19-4DBE-A692-E26B5EFB2C8B}"/>
            </c:ext>
          </c:extLst>
        </c:ser>
        <c:ser>
          <c:idx val="1"/>
          <c:order val="1"/>
          <c:tx>
            <c:strRef>
              <c:f>Sheet1!$B$1</c:f>
              <c:strCache>
                <c:ptCount val="1"/>
                <c:pt idx="0">
                  <c:v>Avg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Sheet1!$B$2:$B$7</c:f>
              <c:numCache>
                <c:formatCode>0%</c:formatCode>
                <c:ptCount val="6"/>
                <c:pt idx="0">
                  <c:v>0.33</c:v>
                </c:pt>
                <c:pt idx="1">
                  <c:v>0.22</c:v>
                </c:pt>
                <c:pt idx="2">
                  <c:v>0.06</c:v>
                </c:pt>
                <c:pt idx="4">
                  <c:v>0.13</c:v>
                </c:pt>
                <c:pt idx="5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19-4DBE-A692-E26B5EFB2C8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45"/>
        <c:overlap val="100"/>
        <c:axId val="1410453104"/>
        <c:axId val="1410453584"/>
      </c:barChart>
      <c:catAx>
        <c:axId val="1410453104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1410453584"/>
        <c:crosses val="autoZero"/>
        <c:auto val="1"/>
        <c:lblAlgn val="ctr"/>
        <c:lblOffset val="100"/>
        <c:noMultiLvlLbl val="0"/>
      </c:catAx>
      <c:valAx>
        <c:axId val="1410453584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1410453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520645969825386E-2"/>
          <c:y val="1.0842392442112975E-3"/>
          <c:w val="0.92873576984319395"/>
          <c:h val="0.998915760755788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19-4DBE-A692-E26B5EFB2C8B}"/>
            </c:ext>
          </c:extLst>
        </c:ser>
        <c:ser>
          <c:idx val="1"/>
          <c:order val="1"/>
          <c:tx>
            <c:strRef>
              <c:f>Sheet1!$B$1</c:f>
              <c:strCache>
                <c:ptCount val="1"/>
                <c:pt idx="0">
                  <c:v>Avg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Sheet1!$B$2:$B$7</c:f>
              <c:numCache>
                <c:formatCode>0%</c:formatCode>
                <c:ptCount val="6"/>
                <c:pt idx="0">
                  <c:v>0.36</c:v>
                </c:pt>
                <c:pt idx="1">
                  <c:v>0.16</c:v>
                </c:pt>
                <c:pt idx="2">
                  <c:v>7.0000000000000007E-2</c:v>
                </c:pt>
                <c:pt idx="3">
                  <c:v>0.11</c:v>
                </c:pt>
                <c:pt idx="4">
                  <c:v>0.03</c:v>
                </c:pt>
                <c:pt idx="5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19-4DBE-A692-E26B5EFB2C8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45"/>
        <c:overlap val="100"/>
        <c:axId val="1410453104"/>
        <c:axId val="1410453584"/>
      </c:barChart>
      <c:catAx>
        <c:axId val="1410453104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1410453584"/>
        <c:crosses val="autoZero"/>
        <c:auto val="1"/>
        <c:lblAlgn val="ctr"/>
        <c:lblOffset val="100"/>
        <c:noMultiLvlLbl val="0"/>
      </c:catAx>
      <c:valAx>
        <c:axId val="1410453584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1410453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520645969825386E-2"/>
          <c:y val="1.0842392442112975E-3"/>
          <c:w val="0.92873576984319395"/>
          <c:h val="0.998915760755788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19-4DBE-A692-E26B5EFB2C8B}"/>
            </c:ext>
          </c:extLst>
        </c:ser>
        <c:ser>
          <c:idx val="1"/>
          <c:order val="1"/>
          <c:tx>
            <c:strRef>
              <c:f>Sheet1!$B$1</c:f>
              <c:strCache>
                <c:ptCount val="1"/>
                <c:pt idx="0">
                  <c:v>Avg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Sheet1!$B$2:$B$7</c:f>
              <c:numCache>
                <c:formatCode>0%</c:formatCode>
                <c:ptCount val="6"/>
                <c:pt idx="0">
                  <c:v>0.39</c:v>
                </c:pt>
                <c:pt idx="1">
                  <c:v>0.19</c:v>
                </c:pt>
                <c:pt idx="2">
                  <c:v>0.06</c:v>
                </c:pt>
                <c:pt idx="3">
                  <c:v>0.11</c:v>
                </c:pt>
                <c:pt idx="4">
                  <c:v>0.1</c:v>
                </c:pt>
                <c:pt idx="5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19-4DBE-A692-E26B5EFB2C8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45"/>
        <c:overlap val="100"/>
        <c:axId val="1410453104"/>
        <c:axId val="1410453584"/>
      </c:barChart>
      <c:catAx>
        <c:axId val="1410453104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1410453584"/>
        <c:crosses val="autoZero"/>
        <c:auto val="1"/>
        <c:lblAlgn val="ctr"/>
        <c:lblOffset val="100"/>
        <c:noMultiLvlLbl val="0"/>
      </c:catAx>
      <c:valAx>
        <c:axId val="1410453584"/>
        <c:scaling>
          <c:orientation val="minMax"/>
          <c:max val="0.4"/>
        </c:scaling>
        <c:delete val="1"/>
        <c:axPos val="t"/>
        <c:numFmt formatCode="General" sourceLinked="1"/>
        <c:majorTickMark val="out"/>
        <c:minorTickMark val="none"/>
        <c:tickLblPos val="nextTo"/>
        <c:crossAx val="1410453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00" b="1" i="0" u="none" strike="noStrike" kern="1200" spc="0" baseline="0">
                <a:solidFill>
                  <a:schemeClr val="tx1"/>
                </a:solidFill>
                <a:latin typeface="Tenorite" panose="00000500000000000000" pitchFamily="2" charset="0"/>
                <a:ea typeface="+mn-ea"/>
                <a:cs typeface="+mn-cs"/>
              </a:defRPr>
            </a:pPr>
            <a:r>
              <a:rPr lang="en-GB" sz="1800" b="1" noProof="0">
                <a:solidFill>
                  <a:schemeClr val="tx1"/>
                </a:solidFill>
                <a:latin typeface="Tenorite" panose="00000500000000000000" pitchFamily="2" charset="0"/>
              </a:rPr>
              <a:t>Satisfaction with</a:t>
            </a:r>
            <a:r>
              <a:rPr lang="en-GB" sz="1800" b="1" baseline="0" noProof="0">
                <a:solidFill>
                  <a:schemeClr val="tx1"/>
                </a:solidFill>
                <a:latin typeface="Tenorite" panose="00000500000000000000" pitchFamily="2" charset="0"/>
              </a:rPr>
              <a:t> AI tool performance across research stages</a:t>
            </a:r>
            <a:endParaRPr lang="en-GB" sz="1800" b="1" noProof="0">
              <a:solidFill>
                <a:schemeClr val="tx1"/>
              </a:solidFill>
              <a:latin typeface="Tenorite" panose="00000500000000000000" pitchFamily="2" charset="0"/>
            </a:endParaRPr>
          </a:p>
        </c:rich>
      </c:tx>
      <c:layout>
        <c:manualLayout>
          <c:xMode val="edge"/>
          <c:yMode val="edge"/>
          <c:x val="2.0322712966310431E-2"/>
          <c:y val="2.596794309058914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800" b="1" i="0" u="none" strike="noStrike" kern="1200" spc="0" baseline="0">
              <a:solidFill>
                <a:schemeClr val="tx1"/>
              </a:solidFill>
              <a:latin typeface="Tenorite" panose="00000500000000000000" pitchFamily="2" charset="0"/>
              <a:ea typeface="+mn-ea"/>
              <a:cs typeface="+mn-cs"/>
            </a:defRPr>
          </a:pPr>
          <a:endParaRPr lang="en-GB"/>
        </a:p>
      </c:txPr>
    </c:title>
    <c:autoTitleDeleted val="0"/>
    <c:plotArea>
      <c:layout>
        <c:manualLayout>
          <c:layoutTarget val="inner"/>
          <c:xMode val="edge"/>
          <c:yMode val="edge"/>
          <c:x val="0.23569260466195302"/>
          <c:y val="0.16732122092907573"/>
          <c:w val="0.74137338266329111"/>
          <c:h val="0.717212462384187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Not applicable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Sheet1!$A$3:$A$11</c:f>
              <c:strCache>
                <c:ptCount val="8"/>
                <c:pt idx="0">
                  <c:v>Set up &amp; design</c:v>
                </c:pt>
                <c:pt idx="3">
                  <c:v>Project running</c:v>
                </c:pt>
                <c:pt idx="7">
                  <c:v>Analysis and reporting</c:v>
                </c:pt>
              </c:strCache>
            </c:strRef>
          </c:cat>
          <c:val>
            <c:numRef>
              <c:f>Sheet1!$B$2:$B$14</c:f>
              <c:numCache>
                <c:formatCode>0%</c:formatCode>
                <c:ptCount val="13"/>
                <c:pt idx="0">
                  <c:v>0.3125</c:v>
                </c:pt>
                <c:pt idx="1">
                  <c:v>0.38</c:v>
                </c:pt>
                <c:pt idx="2">
                  <c:v>0.27</c:v>
                </c:pt>
                <c:pt idx="4">
                  <c:v>0.52083333333333337</c:v>
                </c:pt>
                <c:pt idx="5">
                  <c:v>0.45</c:v>
                </c:pt>
                <c:pt idx="6">
                  <c:v>0.43</c:v>
                </c:pt>
                <c:pt idx="8">
                  <c:v>0.11458333333333333</c:v>
                </c:pt>
                <c:pt idx="9">
                  <c:v>0.09</c:v>
                </c:pt>
                <c:pt idx="10">
                  <c:v>7.0000000000000007E-2</c:v>
                </c:pt>
                <c:pt idx="12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18-4968-8FA6-536992BA9F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Very dissatisfied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Sheet1!$A$3:$A$11</c:f>
              <c:strCache>
                <c:ptCount val="8"/>
                <c:pt idx="0">
                  <c:v>Set up &amp; design</c:v>
                </c:pt>
                <c:pt idx="3">
                  <c:v>Project running</c:v>
                </c:pt>
                <c:pt idx="7">
                  <c:v>Analysis and reporting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5" formatCode="0%">
                  <c:v>0.02</c:v>
                </c:pt>
                <c:pt idx="8" formatCode="0%">
                  <c:v>3.125E-2</c:v>
                </c:pt>
                <c:pt idx="9" formatCode="0%">
                  <c:v>0.01</c:v>
                </c:pt>
                <c:pt idx="10" formatCode="0%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18-4968-8FA6-536992BA9F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Quite dissatisfied</c:v>
                </c:pt>
              </c:strCache>
            </c:strRef>
          </c:tx>
          <c:spPr>
            <a:solidFill>
              <a:srgbClr val="EC4343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0"/>
                  <c:y val="-1.010781939316472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Tenorite" panose="00000500000000000000" pitchFamily="2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2EF-4B53-A7D1-6C761F5DBC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Sheet1!$A$3:$A$11</c:f>
              <c:strCache>
                <c:ptCount val="8"/>
                <c:pt idx="0">
                  <c:v>Set up &amp; design</c:v>
                </c:pt>
                <c:pt idx="3">
                  <c:v>Project running</c:v>
                </c:pt>
                <c:pt idx="7">
                  <c:v>Analysis and reporting</c:v>
                </c:pt>
              </c:strCache>
            </c:strRef>
          </c:cat>
          <c:val>
            <c:numRef>
              <c:f>Sheet1!$D$2:$D$14</c:f>
              <c:numCache>
                <c:formatCode>0%</c:formatCode>
                <c:ptCount val="13"/>
                <c:pt idx="0">
                  <c:v>2.0833333333333332E-2</c:v>
                </c:pt>
                <c:pt idx="1">
                  <c:v>0.02</c:v>
                </c:pt>
                <c:pt idx="2">
                  <c:v>0.03</c:v>
                </c:pt>
                <c:pt idx="4">
                  <c:v>2.0833333333333332E-2</c:v>
                </c:pt>
                <c:pt idx="5">
                  <c:v>0.01</c:v>
                </c:pt>
                <c:pt idx="6">
                  <c:v>0.03</c:v>
                </c:pt>
                <c:pt idx="8">
                  <c:v>7.2916666666666671E-2</c:v>
                </c:pt>
                <c:pt idx="9">
                  <c:v>0.1</c:v>
                </c:pt>
                <c:pt idx="10">
                  <c:v>0.06</c:v>
                </c:pt>
                <c:pt idx="12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18-4968-8FA6-536992BA9F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Neither satisfied nor dissatisfied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Sheet1!$A$3:$A$11</c:f>
              <c:strCache>
                <c:ptCount val="8"/>
                <c:pt idx="0">
                  <c:v>Set up &amp; design</c:v>
                </c:pt>
                <c:pt idx="3">
                  <c:v>Project running</c:v>
                </c:pt>
                <c:pt idx="7">
                  <c:v>Analysis and reporting</c:v>
                </c:pt>
              </c:strCache>
            </c:strRef>
          </c:cat>
          <c:val>
            <c:numRef>
              <c:f>Sheet1!$E$2:$E$14</c:f>
              <c:numCache>
                <c:formatCode>0%</c:formatCode>
                <c:ptCount val="13"/>
                <c:pt idx="0">
                  <c:v>0.22916666666666666</c:v>
                </c:pt>
                <c:pt idx="1">
                  <c:v>0.15</c:v>
                </c:pt>
                <c:pt idx="2">
                  <c:v>0.16</c:v>
                </c:pt>
                <c:pt idx="4">
                  <c:v>0.22916666666666666</c:v>
                </c:pt>
                <c:pt idx="5">
                  <c:v>0.24</c:v>
                </c:pt>
                <c:pt idx="6">
                  <c:v>0.16</c:v>
                </c:pt>
                <c:pt idx="8">
                  <c:v>0.16666666666666666</c:v>
                </c:pt>
                <c:pt idx="9">
                  <c:v>0.18</c:v>
                </c:pt>
                <c:pt idx="10">
                  <c:v>0.1</c:v>
                </c:pt>
                <c:pt idx="12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18-4968-8FA6-536992BA9F0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Quite satisfied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Sheet1!$A$3:$A$11</c:f>
              <c:strCache>
                <c:ptCount val="8"/>
                <c:pt idx="0">
                  <c:v>Set up &amp; design</c:v>
                </c:pt>
                <c:pt idx="3">
                  <c:v>Project running</c:v>
                </c:pt>
                <c:pt idx="7">
                  <c:v>Analysis and reporting</c:v>
                </c:pt>
              </c:strCache>
            </c:strRef>
          </c:cat>
          <c:val>
            <c:numRef>
              <c:f>Sheet1!$F$2:$F$14</c:f>
              <c:numCache>
                <c:formatCode>0%</c:formatCode>
                <c:ptCount val="13"/>
                <c:pt idx="0">
                  <c:v>0.375</c:v>
                </c:pt>
                <c:pt idx="1">
                  <c:v>0.38</c:v>
                </c:pt>
                <c:pt idx="2">
                  <c:v>0.48</c:v>
                </c:pt>
                <c:pt idx="4">
                  <c:v>0.1875</c:v>
                </c:pt>
                <c:pt idx="5">
                  <c:v>0.22</c:v>
                </c:pt>
                <c:pt idx="6">
                  <c:v>0.34</c:v>
                </c:pt>
                <c:pt idx="8">
                  <c:v>0.53125</c:v>
                </c:pt>
                <c:pt idx="9">
                  <c:v>0.48</c:v>
                </c:pt>
                <c:pt idx="10">
                  <c:v>0.61</c:v>
                </c:pt>
                <c:pt idx="12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18-4968-8FA6-536992BA9F0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Very satisfied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Sheet1!$A$3:$A$11</c:f>
              <c:strCache>
                <c:ptCount val="8"/>
                <c:pt idx="0">
                  <c:v>Set up &amp; design</c:v>
                </c:pt>
                <c:pt idx="3">
                  <c:v>Project running</c:v>
                </c:pt>
                <c:pt idx="7">
                  <c:v>Analysis and reporting</c:v>
                </c:pt>
              </c:strCache>
            </c:strRef>
          </c:cat>
          <c:val>
            <c:numRef>
              <c:f>Sheet1!$G$2:$G$14</c:f>
              <c:numCache>
                <c:formatCode>0%</c:formatCode>
                <c:ptCount val="13"/>
                <c:pt idx="0">
                  <c:v>6.25E-2</c:v>
                </c:pt>
                <c:pt idx="1">
                  <c:v>0.09</c:v>
                </c:pt>
                <c:pt idx="2">
                  <c:v>0.06</c:v>
                </c:pt>
                <c:pt idx="4">
                  <c:v>4.1666666666666664E-2</c:v>
                </c:pt>
                <c:pt idx="5">
                  <c:v>0.06</c:v>
                </c:pt>
                <c:pt idx="6">
                  <c:v>0.04</c:v>
                </c:pt>
                <c:pt idx="8">
                  <c:v>8.3333333333333329E-2</c:v>
                </c:pt>
                <c:pt idx="9">
                  <c:v>0.14000000000000001</c:v>
                </c:pt>
                <c:pt idx="10">
                  <c:v>0.15</c:v>
                </c:pt>
                <c:pt idx="12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F18-4968-8FA6-536992BA9F0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6"/>
        <c:overlap val="100"/>
        <c:axId val="1410453104"/>
        <c:axId val="1410453584"/>
      </c:barChart>
      <c:catAx>
        <c:axId val="14104531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10453584"/>
        <c:crosses val="autoZero"/>
        <c:auto val="0"/>
        <c:lblAlgn val="ctr"/>
        <c:lblOffset val="100"/>
        <c:noMultiLvlLbl val="0"/>
      </c:catAx>
      <c:valAx>
        <c:axId val="141045358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1045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2.0237437246833991E-2"/>
          <c:y val="0.12991280952251452"/>
          <c:w val="0.18484251280306646"/>
          <c:h val="0.754551679900673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Tenorite" panose="000005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037656053543988E-2"/>
          <c:y val="3.0620277815785378E-2"/>
          <c:w val="0.87735728346456698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rgbClr val="EFEDED"/>
              </a:solidFill>
            </a:ln>
          </c:spPr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rgbClr val="EFEDE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C9D-455B-8A19-64BD076E3B68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rgbClr val="EFEDE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C9D-455B-8A19-64BD076E3B68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C9D-455B-8A19-64BD076E3B6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Tenorite" panose="00000500000000000000" pitchFamily="2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C9D-455B-8A19-64BD076E3B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0.57999999999999996</c:v>
                </c:pt>
                <c:pt idx="1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9D-455B-8A19-64BD076E3B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037656053543988E-2"/>
          <c:y val="3.0620277815785378E-2"/>
          <c:w val="0.87735728346456698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rgbClr val="EFEDED"/>
              </a:solidFill>
            </a:ln>
          </c:spPr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rgbClr val="EFEDE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C9D-455B-8A19-64BD076E3B68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rgbClr val="EFEDE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C9D-455B-8A19-64BD076E3B68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C9D-455B-8A19-64BD076E3B6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Tenorite" panose="00000500000000000000" pitchFamily="2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C9D-455B-8A19-64BD076E3B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0.68</c:v>
                </c:pt>
                <c:pt idx="1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9D-455B-8A19-64BD076E3B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037656053543988E-2"/>
          <c:y val="3.0620277815785378E-2"/>
          <c:w val="0.87735728346456698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rgbClr val="EFEDED"/>
              </a:solidFill>
            </a:ln>
          </c:spPr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rgbClr val="EFEDE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C9D-455B-8A19-64BD076E3B68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rgbClr val="EFEDE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C9D-455B-8A19-64BD076E3B68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C9D-455B-8A19-64BD076E3B6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Tenorite" panose="00000500000000000000" pitchFamily="2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C9D-455B-8A19-64BD076E3B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0.73</c:v>
                </c:pt>
                <c:pt idx="1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9D-455B-8A19-64BD076E3B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006216481424643"/>
          <c:y val="6.6403906265252069E-2"/>
          <c:w val="0.76033688135242139"/>
          <c:h val="0.884806172627943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3D7-47A7-89C1-6DF68457ED6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£1-20</c:v>
                </c:pt>
                <c:pt idx="1">
                  <c:v>£21-30</c:v>
                </c:pt>
                <c:pt idx="2">
                  <c:v>£31-40</c:v>
                </c:pt>
                <c:pt idx="3">
                  <c:v>£41-50</c:v>
                </c:pt>
                <c:pt idx="4">
                  <c:v>£51-100</c:v>
                </c:pt>
                <c:pt idx="5">
                  <c:v>£101-200</c:v>
                </c:pt>
                <c:pt idx="6">
                  <c:v>£200+</c:v>
                </c:pt>
                <c:pt idx="7">
                  <c:v>Don’t know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0.28915662650602408</c:v>
                </c:pt>
                <c:pt idx="1">
                  <c:v>0.2289156626506024</c:v>
                </c:pt>
                <c:pt idx="2">
                  <c:v>9.6385542168674704E-2</c:v>
                </c:pt>
                <c:pt idx="3">
                  <c:v>9.6385542168674704E-2</c:v>
                </c:pt>
                <c:pt idx="4">
                  <c:v>0.10843373493975904</c:v>
                </c:pt>
                <c:pt idx="5">
                  <c:v>0.12048192771084337</c:v>
                </c:pt>
                <c:pt idx="6">
                  <c:v>1.2048192771084338E-2</c:v>
                </c:pt>
                <c:pt idx="7">
                  <c:v>4.8192771084337352E-2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05-4E09-A813-E3778D5798B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7"/>
        <c:overlap val="-5"/>
        <c:axId val="1831227952"/>
        <c:axId val="1831230352"/>
      </c:barChart>
      <c:catAx>
        <c:axId val="18312279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D9D9D9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enorite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831230352"/>
        <c:crosses val="autoZero"/>
        <c:auto val="1"/>
        <c:lblAlgn val="ctr"/>
        <c:lblOffset val="100"/>
        <c:noMultiLvlLbl val="0"/>
      </c:catAx>
      <c:valAx>
        <c:axId val="1831230352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1831227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006216481424643"/>
          <c:y val="6.6403906265252069E-2"/>
          <c:w val="0.76033688135242139"/>
          <c:h val="0.884806172627943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4A7F-4BBA-8987-96417AFCA68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£1-20 </c:v>
                </c:pt>
                <c:pt idx="1">
                  <c:v>£21-50</c:v>
                </c:pt>
                <c:pt idx="2">
                  <c:v>£51-100</c:v>
                </c:pt>
                <c:pt idx="3">
                  <c:v>£101-200</c:v>
                </c:pt>
                <c:pt idx="4">
                  <c:v>£200+</c:v>
                </c:pt>
                <c:pt idx="5">
                  <c:v>Don’t know 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0.27</c:v>
                </c:pt>
                <c:pt idx="1">
                  <c:v>0.34</c:v>
                </c:pt>
                <c:pt idx="2">
                  <c:v>0.18</c:v>
                </c:pt>
                <c:pt idx="3">
                  <c:v>0.14000000000000001</c:v>
                </c:pt>
                <c:pt idx="4">
                  <c:v>0.04</c:v>
                </c:pt>
                <c:pt idx="5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05-4E09-A813-E3778D5798B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4"/>
        <c:overlap val="-5"/>
        <c:axId val="1831227952"/>
        <c:axId val="1831230352"/>
      </c:barChart>
      <c:catAx>
        <c:axId val="18312279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D9D9D9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enorite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831230352"/>
        <c:crosses val="autoZero"/>
        <c:auto val="1"/>
        <c:lblAlgn val="ctr"/>
        <c:lblOffset val="100"/>
        <c:noMultiLvlLbl val="0"/>
      </c:catAx>
      <c:valAx>
        <c:axId val="1831230352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1831227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006216481424643"/>
          <c:y val="6.6403906265252069E-2"/>
          <c:w val="0.76033688135242139"/>
          <c:h val="0.884806172627943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3D7-47A7-89C1-6DF68457ED6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£1-20</c:v>
                </c:pt>
                <c:pt idx="1">
                  <c:v>£21-30</c:v>
                </c:pt>
                <c:pt idx="2">
                  <c:v>£31-40</c:v>
                </c:pt>
                <c:pt idx="3">
                  <c:v>£41-50</c:v>
                </c:pt>
                <c:pt idx="4">
                  <c:v>£51-100</c:v>
                </c:pt>
                <c:pt idx="5">
                  <c:v>£101-200</c:v>
                </c:pt>
                <c:pt idx="6">
                  <c:v>£200+</c:v>
                </c:pt>
                <c:pt idx="7">
                  <c:v>Don’t know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0.21</c:v>
                </c:pt>
                <c:pt idx="1">
                  <c:v>0.26</c:v>
                </c:pt>
                <c:pt idx="2">
                  <c:v>0.09</c:v>
                </c:pt>
                <c:pt idx="3">
                  <c:v>0.09</c:v>
                </c:pt>
                <c:pt idx="4">
                  <c:v>0.08</c:v>
                </c:pt>
                <c:pt idx="5">
                  <c:v>0.1</c:v>
                </c:pt>
                <c:pt idx="6">
                  <c:v>0.06</c:v>
                </c:pt>
                <c:pt idx="7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05-4E09-A813-E3778D5798B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7"/>
        <c:overlap val="-5"/>
        <c:axId val="1831227952"/>
        <c:axId val="1831230352"/>
      </c:barChart>
      <c:catAx>
        <c:axId val="18312279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D9D9D9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enorite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831230352"/>
        <c:crosses val="autoZero"/>
        <c:auto val="1"/>
        <c:lblAlgn val="ctr"/>
        <c:lblOffset val="100"/>
        <c:noMultiLvlLbl val="0"/>
      </c:catAx>
      <c:valAx>
        <c:axId val="1831230352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1831227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313360480899748E-2"/>
          <c:y val="8.4643375766168302E-2"/>
          <c:w val="0.97291060694202058"/>
          <c:h val="0.714619401081922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Apr’25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Advice from other research colleagues</c:v>
                </c:pt>
                <c:pt idx="1">
                  <c:v>ICG online events</c:v>
                </c:pt>
                <c:pt idx="2">
                  <c:v>ICG e-group </c:v>
                </c:pt>
                <c:pt idx="3">
                  <c:v>AI assistants</c:v>
                </c:pt>
                <c:pt idx="4">
                  <c:v>LinkedIn</c:v>
                </c:pt>
                <c:pt idx="5">
                  <c:v>Conferences</c:v>
                </c:pt>
                <c:pt idx="6">
                  <c:v>Google search</c:v>
                </c:pt>
                <c:pt idx="7">
                  <c:v>Other Webinars or training courses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0.56999999999999995</c:v>
                </c:pt>
                <c:pt idx="1">
                  <c:v>0.31</c:v>
                </c:pt>
                <c:pt idx="2">
                  <c:v>0.61</c:v>
                </c:pt>
                <c:pt idx="3">
                  <c:v>0.17</c:v>
                </c:pt>
                <c:pt idx="4">
                  <c:v>0.25</c:v>
                </c:pt>
                <c:pt idx="5">
                  <c:v>0.09</c:v>
                </c:pt>
                <c:pt idx="6">
                  <c:v>0.12</c:v>
                </c:pt>
                <c:pt idx="7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66-47B3-B859-585EABBA21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Nov’25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Advice from other research colleagues</c:v>
                </c:pt>
                <c:pt idx="1">
                  <c:v>ICG online events</c:v>
                </c:pt>
                <c:pt idx="2">
                  <c:v>ICG e-group </c:v>
                </c:pt>
                <c:pt idx="3">
                  <c:v>AI assistants</c:v>
                </c:pt>
                <c:pt idx="4">
                  <c:v>LinkedIn</c:v>
                </c:pt>
                <c:pt idx="5">
                  <c:v>Conferences</c:v>
                </c:pt>
                <c:pt idx="6">
                  <c:v>Google search</c:v>
                </c:pt>
                <c:pt idx="7">
                  <c:v>Other Webinars or training courses</c:v>
                </c:pt>
              </c:strCache>
            </c:strRef>
          </c:cat>
          <c:val>
            <c:numRef>
              <c:f>Sheet1!$C$2:$C$9</c:f>
              <c:numCache>
                <c:formatCode>0%</c:formatCode>
                <c:ptCount val="8"/>
                <c:pt idx="0">
                  <c:v>0.59</c:v>
                </c:pt>
                <c:pt idx="1">
                  <c:v>0.36</c:v>
                </c:pt>
                <c:pt idx="2">
                  <c:v>0.6</c:v>
                </c:pt>
                <c:pt idx="3">
                  <c:v>0.2</c:v>
                </c:pt>
                <c:pt idx="4">
                  <c:v>0.23</c:v>
                </c:pt>
                <c:pt idx="5">
                  <c:v>0.15</c:v>
                </c:pt>
                <c:pt idx="6">
                  <c:v>0.11</c:v>
                </c:pt>
                <c:pt idx="7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66-47B3-B859-585EABBA21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Jun'26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Advice from other research colleagues</c:v>
                </c:pt>
                <c:pt idx="1">
                  <c:v>ICG online events</c:v>
                </c:pt>
                <c:pt idx="2">
                  <c:v>ICG e-group </c:v>
                </c:pt>
                <c:pt idx="3">
                  <c:v>AI assistants</c:v>
                </c:pt>
                <c:pt idx="4">
                  <c:v>LinkedIn</c:v>
                </c:pt>
                <c:pt idx="5">
                  <c:v>Conferences</c:v>
                </c:pt>
                <c:pt idx="6">
                  <c:v>Google search</c:v>
                </c:pt>
                <c:pt idx="7">
                  <c:v>Other Webinars or training courses</c:v>
                </c:pt>
              </c:strCache>
            </c:strRef>
          </c:cat>
          <c:val>
            <c:numRef>
              <c:f>Sheet1!$D$2:$D$9</c:f>
              <c:numCache>
                <c:formatCode>0%</c:formatCode>
                <c:ptCount val="8"/>
                <c:pt idx="0">
                  <c:v>0.72</c:v>
                </c:pt>
                <c:pt idx="1">
                  <c:v>0.39</c:v>
                </c:pt>
                <c:pt idx="2">
                  <c:v>0.34</c:v>
                </c:pt>
                <c:pt idx="3">
                  <c:v>0.23</c:v>
                </c:pt>
                <c:pt idx="4">
                  <c:v>0.22</c:v>
                </c:pt>
                <c:pt idx="5">
                  <c:v>0.18</c:v>
                </c:pt>
                <c:pt idx="6">
                  <c:v>0.17</c:v>
                </c:pt>
                <c:pt idx="7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AE-4DC7-A6FA-C5B22594EC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-11"/>
        <c:axId val="1049316720"/>
        <c:axId val="1049322000"/>
      </c:barChart>
      <c:catAx>
        <c:axId val="104931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049322000"/>
        <c:crosses val="autoZero"/>
        <c:auto val="1"/>
        <c:lblAlgn val="ctr"/>
        <c:lblOffset val="100"/>
        <c:noMultiLvlLbl val="0"/>
      </c:catAx>
      <c:valAx>
        <c:axId val="1049322000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nextTo"/>
        <c:crossAx val="104931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30185215530458515"/>
          <c:y val="6.7990863881415245E-2"/>
          <c:w val="0.34114705662318662"/>
          <c:h val="6.25357047480789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enorite" panose="000005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27176915559778"/>
          <c:y val="2.7869845330092879E-3"/>
          <c:w val="0.89772849668089549"/>
          <c:h val="0.99721301546699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Apr’25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0%</c:formatCode>
                <c:ptCount val="4"/>
                <c:pt idx="0">
                  <c:v>0.94</c:v>
                </c:pt>
                <c:pt idx="1">
                  <c:v>0.76</c:v>
                </c:pt>
                <c:pt idx="2">
                  <c:v>0.56000000000000005</c:v>
                </c:pt>
                <c:pt idx="3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41-438A-8A47-DD0460D666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Nov’25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Sheet1!$C$2:$C$5</c:f>
              <c:numCache>
                <c:formatCode>0%</c:formatCode>
                <c:ptCount val="4"/>
                <c:pt idx="0">
                  <c:v>0.92</c:v>
                </c:pt>
                <c:pt idx="1">
                  <c:v>0.73</c:v>
                </c:pt>
                <c:pt idx="2">
                  <c:v>0.56000000000000005</c:v>
                </c:pt>
                <c:pt idx="3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41-438A-8A47-DD0460D666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Jun'26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Sheet1!$D$2:$D$5</c:f>
              <c:numCache>
                <c:formatCode>0%</c:formatCode>
                <c:ptCount val="4"/>
                <c:pt idx="0">
                  <c:v>0.94</c:v>
                </c:pt>
                <c:pt idx="1">
                  <c:v>0.81</c:v>
                </c:pt>
                <c:pt idx="2">
                  <c:v>0.55000000000000004</c:v>
                </c:pt>
                <c:pt idx="3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41-438A-8A47-DD0460D6668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37"/>
        <c:overlap val="-22"/>
        <c:axId val="1049316720"/>
        <c:axId val="1049322000"/>
      </c:barChart>
      <c:catAx>
        <c:axId val="1049316720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1049322000"/>
        <c:crosses val="autoZero"/>
        <c:auto val="1"/>
        <c:lblAlgn val="ctr"/>
        <c:lblOffset val="100"/>
        <c:noMultiLvlLbl val="0"/>
      </c:catAx>
      <c:valAx>
        <c:axId val="104932200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049316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27176915559778"/>
          <c:y val="2.7869845330092879E-3"/>
          <c:w val="0.89772849668089549"/>
          <c:h val="0.99721301546699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Apr’25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0.86</c:v>
                </c:pt>
                <c:pt idx="1">
                  <c:v>0.33</c:v>
                </c:pt>
                <c:pt idx="2">
                  <c:v>0.42</c:v>
                </c:pt>
                <c:pt idx="3">
                  <c:v>0.26</c:v>
                </c:pt>
                <c:pt idx="4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41-438A-8A47-DD0460D666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Nov’25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0.86</c:v>
                </c:pt>
                <c:pt idx="1">
                  <c:v>0.4</c:v>
                </c:pt>
                <c:pt idx="2">
                  <c:v>0.37</c:v>
                </c:pt>
                <c:pt idx="3">
                  <c:v>0.23</c:v>
                </c:pt>
                <c:pt idx="4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41-438A-8A47-DD0460D666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Jun'26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Sheet1!$D$2:$D$6</c:f>
              <c:numCache>
                <c:formatCode>0%</c:formatCode>
                <c:ptCount val="5"/>
                <c:pt idx="0">
                  <c:v>0.92</c:v>
                </c:pt>
                <c:pt idx="1">
                  <c:v>0.37</c:v>
                </c:pt>
                <c:pt idx="2">
                  <c:v>0.33</c:v>
                </c:pt>
                <c:pt idx="3">
                  <c:v>0.22</c:v>
                </c:pt>
                <c:pt idx="4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41-438A-8A47-DD0460D6668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37"/>
        <c:overlap val="-22"/>
        <c:axId val="1049316720"/>
        <c:axId val="1049322000"/>
      </c:barChart>
      <c:catAx>
        <c:axId val="1049316720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1049322000"/>
        <c:crosses val="autoZero"/>
        <c:auto val="1"/>
        <c:lblAlgn val="ctr"/>
        <c:lblOffset val="100"/>
        <c:noMultiLvlLbl val="0"/>
      </c:catAx>
      <c:valAx>
        <c:axId val="104932200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049316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27176915559778"/>
          <c:y val="2.7869845330092879E-3"/>
          <c:w val="0.89772849668089549"/>
          <c:h val="0.99721301546699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Apr’25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0.9</c:v>
                </c:pt>
                <c:pt idx="1">
                  <c:v>0.72</c:v>
                </c:pt>
                <c:pt idx="2">
                  <c:v>0.65</c:v>
                </c:pt>
                <c:pt idx="3">
                  <c:v>0.64</c:v>
                </c:pt>
                <c:pt idx="4">
                  <c:v>0.61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41-438A-8A47-DD0460D666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Nov’25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>
                  <c:v>0.89</c:v>
                </c:pt>
                <c:pt idx="1">
                  <c:v>0.78</c:v>
                </c:pt>
                <c:pt idx="2">
                  <c:v>0.73</c:v>
                </c:pt>
                <c:pt idx="3">
                  <c:v>0.78</c:v>
                </c:pt>
                <c:pt idx="4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41-438A-8A47-DD0460D666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Jun'26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Sheet1!$D$2:$D$6</c:f>
              <c:numCache>
                <c:formatCode>0%</c:formatCode>
                <c:ptCount val="5"/>
                <c:pt idx="0">
                  <c:v>0.88</c:v>
                </c:pt>
                <c:pt idx="1">
                  <c:v>0.85</c:v>
                </c:pt>
                <c:pt idx="2">
                  <c:v>0.79</c:v>
                </c:pt>
                <c:pt idx="3">
                  <c:v>0.8</c:v>
                </c:pt>
                <c:pt idx="4">
                  <c:v>0.72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41-438A-8A47-DD0460D666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7"/>
        <c:overlap val="-22"/>
        <c:axId val="1049316720"/>
        <c:axId val="1049322000"/>
      </c:barChart>
      <c:catAx>
        <c:axId val="1049316720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1049322000"/>
        <c:crosses val="autoZero"/>
        <c:auto val="1"/>
        <c:lblAlgn val="ctr"/>
        <c:lblOffset val="100"/>
        <c:noMultiLvlLbl val="0"/>
      </c:catAx>
      <c:valAx>
        <c:axId val="104932200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049316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944263546509632E-3"/>
          <c:y val="0"/>
          <c:w val="0.99190557364534904"/>
          <c:h val="0.992469496976265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Jun'26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More confident using AI than 2 years ago</c:v>
                </c:pt>
                <c:pt idx="1">
                  <c:v>Trust my judgement over AI outputs</c:v>
                </c:pt>
                <c:pt idx="2">
                  <c:v>Feel pressure to appear AI-knowledgeable</c:v>
                </c:pt>
                <c:pt idx="3">
                  <c:v>AI has prompted me to consider changing my career/role</c:v>
                </c:pt>
                <c:pt idx="4">
                  <c:v>Enjoy experimenting with AI before others</c:v>
                </c:pt>
                <c:pt idx="5">
                  <c:v>Avoid discussing AI use openly with clients</c:v>
                </c:pt>
                <c:pt idx="6">
                  <c:v>Use AI only when absolutely necessary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0.81896551724137934</c:v>
                </c:pt>
                <c:pt idx="1">
                  <c:v>0.67241379310344829</c:v>
                </c:pt>
                <c:pt idx="2">
                  <c:v>0.41379310344827586</c:v>
                </c:pt>
                <c:pt idx="3">
                  <c:v>0.32758620689655171</c:v>
                </c:pt>
                <c:pt idx="4">
                  <c:v>0.27586206896551724</c:v>
                </c:pt>
                <c:pt idx="5">
                  <c:v>0.18965517241379309</c:v>
                </c:pt>
                <c:pt idx="6">
                  <c:v>0.18103448275862069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66-47B3-B859-585EABBA21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1"/>
        <c:axId val="1049316720"/>
        <c:axId val="1049322000"/>
      </c:barChart>
      <c:catAx>
        <c:axId val="104931672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enorite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049322000"/>
        <c:crosses val="autoZero"/>
        <c:auto val="1"/>
        <c:lblAlgn val="ctr"/>
        <c:lblOffset val="100"/>
        <c:noMultiLvlLbl val="0"/>
      </c:catAx>
      <c:valAx>
        <c:axId val="104932200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049316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037656053543988E-2"/>
          <c:y val="3.0620277815785378E-2"/>
          <c:w val="0.93496240634489991"/>
          <c:h val="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6">
                  <a:lumMod val="50000"/>
                </a:schemeClr>
              </a:solidFill>
              <a:ln w="9525">
                <a:solidFill>
                  <a:srgbClr val="00642D"/>
                </a:solidFill>
              </a:ln>
              <a:effectLst/>
            </c:spPr>
          </c:marker>
          <c:dPt>
            <c:idx val="0"/>
            <c:marker>
              <c:symbol val="circle"/>
              <c:size val="6"/>
              <c:spPr>
                <a:solidFill>
                  <a:schemeClr val="accent6">
                    <a:lumMod val="50000"/>
                  </a:schemeClr>
                </a:solidFill>
                <a:ln w="9525">
                  <a:solidFill>
                    <a:srgbClr val="00642D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B46-4D1E-8992-9FEAE1A7A4A4}"/>
              </c:ext>
            </c:extLst>
          </c:dPt>
          <c:dPt>
            <c:idx val="1"/>
            <c:marker>
              <c:symbol val="circle"/>
              <c:size val="6"/>
              <c:spPr>
                <a:solidFill>
                  <a:schemeClr val="accent6">
                    <a:lumMod val="50000"/>
                  </a:schemeClr>
                </a:solidFill>
                <a:ln w="9525">
                  <a:solidFill>
                    <a:srgbClr val="00642D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B46-4D1E-8992-9FEAE1A7A4A4}"/>
              </c:ext>
            </c:extLst>
          </c:dPt>
          <c:dPt>
            <c:idx val="2"/>
            <c:marker>
              <c:symbol val="circle"/>
              <c:size val="6"/>
              <c:spPr>
                <a:solidFill>
                  <a:schemeClr val="accent6">
                    <a:lumMod val="50000"/>
                  </a:schemeClr>
                </a:solidFill>
                <a:ln w="9525">
                  <a:solidFill>
                    <a:srgbClr val="00642D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3B46-4D1E-8992-9FEAE1A7A4A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W1</c:v>
                </c:pt>
                <c:pt idx="1">
                  <c:v>W2</c:v>
                </c:pt>
                <c:pt idx="2">
                  <c:v>W3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0.49</c:v>
                </c:pt>
                <c:pt idx="1">
                  <c:v>0.28999999999999998</c:v>
                </c:pt>
                <c:pt idx="2">
                  <c:v>0.26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B46-4D1E-8992-9FEAE1A7A4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1392863"/>
        <c:axId val="986413168"/>
      </c:lineChart>
      <c:catAx>
        <c:axId val="186139286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86413168"/>
        <c:crosses val="autoZero"/>
        <c:auto val="1"/>
        <c:lblAlgn val="ctr"/>
        <c:lblOffset val="100"/>
        <c:noMultiLvlLbl val="0"/>
      </c:catAx>
      <c:valAx>
        <c:axId val="9864131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8613928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037656053543988E-2"/>
          <c:y val="3.0620277815785378E-2"/>
          <c:w val="0.93496240634489991"/>
          <c:h val="1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>
                  <a:lumMod val="50000"/>
                </a:schemeClr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W1</c:v>
                </c:pt>
                <c:pt idx="1">
                  <c:v>W2</c:v>
                </c:pt>
                <c:pt idx="2">
                  <c:v>W3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0.2</c:v>
                </c:pt>
                <c:pt idx="1">
                  <c:v>0.31</c:v>
                </c:pt>
                <c:pt idx="2">
                  <c:v>0.35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B46-4D1E-8992-9FEAE1A7A4A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61392863"/>
        <c:axId val="986413168"/>
      </c:lineChart>
      <c:catAx>
        <c:axId val="186139286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86413168"/>
        <c:crosses val="autoZero"/>
        <c:auto val="1"/>
        <c:lblAlgn val="ctr"/>
        <c:lblOffset val="100"/>
        <c:noMultiLvlLbl val="0"/>
      </c:catAx>
      <c:valAx>
        <c:axId val="98641316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8613928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249644039403819E-2"/>
          <c:y val="3.7428187846100219E-2"/>
          <c:w val="0.9810004746141282"/>
          <c:h val="0.8652475391033470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Not relevant to my work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Nov' 25</c:v>
                </c:pt>
                <c:pt idx="1">
                  <c:v>Jun'26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0.23</c:v>
                </c:pt>
                <c:pt idx="1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A4-40B0-A43E-BA847BEDBF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Would definitely not use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Nov' 25</c:v>
                </c:pt>
                <c:pt idx="1">
                  <c:v>Jun'26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0.28999999999999998</c:v>
                </c:pt>
                <c:pt idx="1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A4-40B0-A43E-BA847BEDBF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sure / undecided</c:v>
                </c:pt>
              </c:strCache>
            </c:strRef>
          </c:tx>
          <c:spPr>
            <a:solidFill>
              <a:srgbClr val="BFFFF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Nov' 25</c:v>
                </c:pt>
                <c:pt idx="1">
                  <c:v>Jun'26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0.27</c:v>
                </c:pt>
                <c:pt idx="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A4-40B0-A43E-BA847BEDBF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Open to using in the future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0" u="none" strike="noStrike" kern="1200" baseline="0">
                    <a:solidFill>
                      <a:schemeClr val="tx2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Nov' 25</c:v>
                </c:pt>
                <c:pt idx="1">
                  <c:v>Jun'26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0.15</c:v>
                </c:pt>
                <c:pt idx="1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3E-4101-B2CD-15F95B7B768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Currently using / experimenting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Nov' 25</c:v>
                </c:pt>
                <c:pt idx="1">
                  <c:v>Jun'26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0.06</c:v>
                </c:pt>
                <c:pt idx="1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3E-4101-B2CD-15F95B7B768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1134728175"/>
        <c:axId val="1134719535"/>
      </c:barChart>
      <c:catAx>
        <c:axId val="1134728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enorite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134719535"/>
        <c:crosses val="autoZero"/>
        <c:auto val="1"/>
        <c:lblAlgn val="ctr"/>
        <c:lblOffset val="100"/>
        <c:noMultiLvlLbl val="0"/>
      </c:catAx>
      <c:valAx>
        <c:axId val="113471953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1347281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249644039403819E-2"/>
          <c:y val="3.7428187846100219E-2"/>
          <c:w val="0.9810004746141282"/>
          <c:h val="0.8652475391033470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Not relevant to my work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Nov' 25</c:v>
                </c:pt>
                <c:pt idx="1">
                  <c:v>Jun'26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0.17</c:v>
                </c:pt>
                <c:pt idx="1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A4-40B0-A43E-BA847BEDBF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Would definitely not use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Nov' 25</c:v>
                </c:pt>
                <c:pt idx="1">
                  <c:v>Jun'26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0.17</c:v>
                </c:pt>
                <c:pt idx="1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A4-40B0-A43E-BA847BEDBF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sure / undecided</c:v>
                </c:pt>
              </c:strCache>
            </c:strRef>
          </c:tx>
          <c:spPr>
            <a:solidFill>
              <a:srgbClr val="BFFFF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Nov' 25</c:v>
                </c:pt>
                <c:pt idx="1">
                  <c:v>Jun'26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0.31</c:v>
                </c:pt>
                <c:pt idx="1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A4-40B0-A43E-BA847BEDBF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Open to using in the future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0" u="none" strike="noStrike" kern="1200" baseline="0">
                    <a:solidFill>
                      <a:schemeClr val="tx2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Nov' 25</c:v>
                </c:pt>
                <c:pt idx="1">
                  <c:v>Jun'26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0.32</c:v>
                </c:pt>
                <c:pt idx="1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3E-4101-B2CD-15F95B7B768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Currently using / experimenting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Nov' 25</c:v>
                </c:pt>
                <c:pt idx="1">
                  <c:v>Jun'26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0.03</c:v>
                </c:pt>
                <c:pt idx="1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3E-4101-B2CD-15F95B7B768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1134728175"/>
        <c:axId val="1134719535"/>
      </c:barChart>
      <c:catAx>
        <c:axId val="1134728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enorite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134719535"/>
        <c:crosses val="autoZero"/>
        <c:auto val="1"/>
        <c:lblAlgn val="ctr"/>
        <c:lblOffset val="100"/>
        <c:noMultiLvlLbl val="0"/>
      </c:catAx>
      <c:valAx>
        <c:axId val="113471953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1347281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249644039403819E-2"/>
          <c:y val="3.7428187846100219E-2"/>
          <c:w val="0.9810004746141282"/>
          <c:h val="0.8652475391033470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Not relevant to my work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Nov' 25</c:v>
                </c:pt>
                <c:pt idx="1">
                  <c:v>Jun'26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0.16</c:v>
                </c:pt>
                <c:pt idx="1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A4-40B0-A43E-BA847BEDBF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Would definitely not use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Nov' 25</c:v>
                </c:pt>
                <c:pt idx="1">
                  <c:v>Jun'26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0.21</c:v>
                </c:pt>
                <c:pt idx="1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A4-40B0-A43E-BA847BEDBF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sure / undecided</c:v>
                </c:pt>
              </c:strCache>
            </c:strRef>
          </c:tx>
          <c:spPr>
            <a:solidFill>
              <a:srgbClr val="BFFFF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Nov' 25</c:v>
                </c:pt>
                <c:pt idx="1">
                  <c:v>Jun'26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0.31</c:v>
                </c:pt>
                <c:pt idx="1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A4-40B0-A43E-BA847BEDBF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Open to using in the future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0" u="none" strike="noStrike" kern="1200" baseline="0">
                    <a:solidFill>
                      <a:schemeClr val="tx2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Nov' 25</c:v>
                </c:pt>
                <c:pt idx="1">
                  <c:v>Jun'26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0.27</c:v>
                </c:pt>
                <c:pt idx="1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3E-4101-B2CD-15F95B7B768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Currently using / experimenting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Nov' 25</c:v>
                </c:pt>
                <c:pt idx="1">
                  <c:v>Jun'26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0.05</c:v>
                </c:pt>
                <c:pt idx="1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3E-4101-B2CD-15F95B7B768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1134728175"/>
        <c:axId val="1134719535"/>
      </c:barChart>
      <c:catAx>
        <c:axId val="1134728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enorite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134719535"/>
        <c:crosses val="autoZero"/>
        <c:auto val="1"/>
        <c:lblAlgn val="ctr"/>
        <c:lblOffset val="100"/>
        <c:noMultiLvlLbl val="0"/>
      </c:catAx>
      <c:valAx>
        <c:axId val="113471953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1347281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249644039403819E-2"/>
          <c:y val="3.7428187846100219E-2"/>
          <c:w val="0.9810004746141282"/>
          <c:h val="0.8652475391033470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Not relevant to my work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Nov' 25</c:v>
                </c:pt>
                <c:pt idx="1">
                  <c:v>Jun'26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0.22</c:v>
                </c:pt>
                <c:pt idx="1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A4-40B0-A43E-BA847BEDBF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Would definitely not use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Nov' 25</c:v>
                </c:pt>
                <c:pt idx="1">
                  <c:v>Jun'26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0.22</c:v>
                </c:pt>
                <c:pt idx="1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A4-40B0-A43E-BA847BEDBF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sure / undecided</c:v>
                </c:pt>
              </c:strCache>
            </c:strRef>
          </c:tx>
          <c:spPr>
            <a:solidFill>
              <a:srgbClr val="BFFFF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Nov' 25</c:v>
                </c:pt>
                <c:pt idx="1">
                  <c:v>Jun'26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0.3</c:v>
                </c:pt>
                <c:pt idx="1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A4-40B0-A43E-BA847BEDBF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Open to using in the future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0" u="none" strike="noStrike" kern="1200" baseline="0">
                    <a:solidFill>
                      <a:schemeClr val="tx2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Nov' 25</c:v>
                </c:pt>
                <c:pt idx="1">
                  <c:v>Jun'26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0.23</c:v>
                </c:pt>
                <c:pt idx="1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3E-4101-B2CD-15F95B7B768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Currently using / experimenting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Nov' 25</c:v>
                </c:pt>
                <c:pt idx="1">
                  <c:v>Jun'26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0.04</c:v>
                </c:pt>
                <c:pt idx="1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3E-4101-B2CD-15F95B7B768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1134728175"/>
        <c:axId val="1134719535"/>
      </c:barChart>
      <c:catAx>
        <c:axId val="1134728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enorite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134719535"/>
        <c:crosses val="autoZero"/>
        <c:auto val="1"/>
        <c:lblAlgn val="ctr"/>
        <c:lblOffset val="100"/>
        <c:noMultiLvlLbl val="0"/>
      </c:catAx>
      <c:valAx>
        <c:axId val="113471953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1347281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080-475B-B071-A0F9FBD3DC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080-475B-B071-A0F9FBD3DCD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69-4A9B-A2C5-54FA370D5F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080-475B-B071-A0F9FBD3DC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080-475B-B071-A0F9FBD3DCD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0.53</c:v>
                </c:pt>
                <c:pt idx="1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69-4A9B-A2C5-54FA370D5F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080-475B-B071-A0F9FBD3DC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080-475B-B071-A0F9FBD3DCD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0.16</c:v>
                </c:pt>
                <c:pt idx="1">
                  <c:v>0.84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69-4A9B-A2C5-54FA370D5F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069-4A9B-A2C5-54FA370D5FC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B2A-4772-A41D-BD0DBEB6F14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0.1</c:v>
                </c:pt>
                <c:pt idx="1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69-4A9B-A2C5-54FA370D5F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520645969825386E-2"/>
          <c:y val="7.5312109648301304E-2"/>
          <c:w val="0.92873576984319395"/>
          <c:h val="0.8921987484984599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Tasks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6FA-49E0-984B-7630C601719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ysClr val="windowText" lastClr="000000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Sheet1!$A$2:$A$18</c:f>
              <c:strCache>
                <c:ptCount val="17"/>
                <c:pt idx="0">
                  <c:v>Creating research materials </c:v>
                </c:pt>
                <c:pt idx="1">
                  <c:v>Documentation and project specification</c:v>
                </c:pt>
                <c:pt idx="2">
                  <c:v>Research planning or workflow management</c:v>
                </c:pt>
                <c:pt idx="4">
                  <c:v>Insight generation and hypothesis development</c:v>
                </c:pt>
                <c:pt idx="5">
                  <c:v>Reviewing, validating or quality-checking research outputs</c:v>
                </c:pt>
                <c:pt idx="6">
                  <c:v>Using multiple AI agents to support analysis, validation or reporting</c:v>
                </c:pt>
                <c:pt idx="7">
                  <c:v>Using AI assistants trained on previous research or knowledge assets</c:v>
                </c:pt>
                <c:pt idx="8">
                  <c:v>Synthesising insights across multiple studies or research sources</c:v>
                </c:pt>
                <c:pt idx="10">
                  <c:v>Proposal writing or business development support</c:v>
                </c:pt>
                <c:pt idx="11">
                  <c:v>Using agents to monitor information, for example, competitors, categories, or news. </c:v>
                </c:pt>
                <c:pt idx="12">
                  <c:v>Creating reusable AI assistants for research or client work</c:v>
                </c:pt>
                <c:pt idx="13">
                  <c:v>Internal knowledge management and retrieval</c:v>
                </c:pt>
                <c:pt idx="15">
                  <c:v>Other</c:v>
                </c:pt>
                <c:pt idx="16">
                  <c:v>Non-user</c:v>
                </c:pt>
              </c:strCache>
            </c:strRef>
          </c:cat>
          <c:val>
            <c:numRef>
              <c:f>Sheet1!$B$2:$B$18</c:f>
              <c:numCache>
                <c:formatCode>0%</c:formatCode>
                <c:ptCount val="17"/>
                <c:pt idx="0">
                  <c:v>0.42</c:v>
                </c:pt>
                <c:pt idx="1">
                  <c:v>0.28999999999999998</c:v>
                </c:pt>
                <c:pt idx="2">
                  <c:v>0.23</c:v>
                </c:pt>
                <c:pt idx="4">
                  <c:v>0.48</c:v>
                </c:pt>
                <c:pt idx="5">
                  <c:v>0.42</c:v>
                </c:pt>
                <c:pt idx="6">
                  <c:v>0.39</c:v>
                </c:pt>
                <c:pt idx="7">
                  <c:v>0.26</c:v>
                </c:pt>
                <c:pt idx="8">
                  <c:v>0.23</c:v>
                </c:pt>
                <c:pt idx="10">
                  <c:v>0.32</c:v>
                </c:pt>
                <c:pt idx="11">
                  <c:v>0.32</c:v>
                </c:pt>
                <c:pt idx="12">
                  <c:v>0.19</c:v>
                </c:pt>
                <c:pt idx="13">
                  <c:v>0.16</c:v>
                </c:pt>
                <c:pt idx="15">
                  <c:v>0.06</c:v>
                </c:pt>
                <c:pt idx="16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17-4D43-A4C7-88E51BCF445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2"/>
        <c:axId val="1410453104"/>
        <c:axId val="1410453584"/>
      </c:barChart>
      <c:catAx>
        <c:axId val="1410453104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1410453584"/>
        <c:crosses val="autoZero"/>
        <c:auto val="1"/>
        <c:lblAlgn val="ctr"/>
        <c:lblOffset val="100"/>
        <c:noMultiLvlLbl val="0"/>
      </c:catAx>
      <c:valAx>
        <c:axId val="1410453584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410453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155858579395448E-2"/>
          <c:y val="1.9294093859204546E-2"/>
          <c:w val="0.92169150552602752"/>
          <c:h val="0.6394456616157383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Very dissatisfied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Jun'26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0E90-42EC-B56F-612C9E40A2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Quite dissatisfied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Jun'26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90-42EC-B56F-612C9E40A2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Neither satisfied nor dissatisfied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Jun'26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90-42EC-B56F-612C9E40A2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Quite satisfied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Jun'26</c:v>
                </c:pt>
              </c:strCache>
            </c:strRef>
          </c:cat>
          <c:val>
            <c:numRef>
              <c:f>Sheet1!$E$2</c:f>
              <c:numCache>
                <c:formatCode>0%</c:formatCode>
                <c:ptCount val="1"/>
                <c:pt idx="0">
                  <c:v>0.71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90-42EC-B56F-612C9E40A2C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Very satisfied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Jun'26</c:v>
                </c:pt>
              </c:strCache>
            </c:strRef>
          </c:cat>
          <c:val>
            <c:numRef>
              <c:f>Sheet1!$F$2</c:f>
              <c:numCache>
                <c:formatCode>0%</c:formatCode>
                <c:ptCount val="1"/>
                <c:pt idx="0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E90-42EC-B56F-612C9E40A2C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Jun'26</c:v>
                </c:pt>
              </c:strCache>
            </c:strRef>
          </c:cat>
          <c:val>
            <c:numRef>
              <c:f>Sheet1!$G$2</c:f>
              <c:numCache>
                <c:formatCode>0%</c:formatCode>
                <c:ptCount val="1"/>
                <c:pt idx="0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E90-42EC-B56F-612C9E40A2C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4"/>
        <c:overlap val="100"/>
        <c:axId val="1410453104"/>
        <c:axId val="1410453584"/>
      </c:barChart>
      <c:catAx>
        <c:axId val="1410453104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10453584"/>
        <c:crosses val="autoZero"/>
        <c:auto val="1"/>
        <c:lblAlgn val="ctr"/>
        <c:lblOffset val="100"/>
        <c:noMultiLvlLbl val="0"/>
      </c:catAx>
      <c:valAx>
        <c:axId val="141045358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1410453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637803985277795"/>
          <c:y val="4.3956771269405455E-2"/>
          <c:w val="0.47090062547917738"/>
          <c:h val="0.9382680910974633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Jun'26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General AI tools (e.g. ChatGPT, Claude, Gemini)</c:v>
                </c:pt>
                <c:pt idx="1">
                  <c:v>Customising with prompts or knowledge bases</c:v>
                </c:pt>
                <c:pt idx="2">
                  <c:v>Built internally</c:v>
                </c:pt>
                <c:pt idx="3">
                  <c:v>Specialist research platforms with AI agents</c:v>
                </c:pt>
                <c:pt idx="4">
                  <c:v>No-/low-code AI tools</c:v>
                </c:pt>
                <c:pt idx="5">
                  <c:v>Open-source tools/frameworks</c:v>
                </c:pt>
                <c:pt idx="6">
                  <c:v>Connected to proprietary research data/knowledge</c:v>
                </c:pt>
                <c:pt idx="7">
                  <c:v>Built by external suppliers/partners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0.83870967741935487</c:v>
                </c:pt>
                <c:pt idx="1">
                  <c:v>0.45161290322580644</c:v>
                </c:pt>
                <c:pt idx="2">
                  <c:v>0.19354838709677419</c:v>
                </c:pt>
                <c:pt idx="3">
                  <c:v>0.12903225806451613</c:v>
                </c:pt>
                <c:pt idx="4">
                  <c:v>0.12903225806451613</c:v>
                </c:pt>
                <c:pt idx="5">
                  <c:v>9.6774193548387094E-2</c:v>
                </c:pt>
                <c:pt idx="6">
                  <c:v>9.6774193548387094E-2</c:v>
                </c:pt>
                <c:pt idx="7">
                  <c:v>6.4516129032258063E-2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4A-4E5C-A833-A13953619B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axId val="1049316720"/>
        <c:axId val="1049322000"/>
      </c:barChart>
      <c:catAx>
        <c:axId val="104931672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049322000"/>
        <c:crosses val="autoZero"/>
        <c:auto val="1"/>
        <c:lblAlgn val="ctr"/>
        <c:lblOffset val="100"/>
        <c:noMultiLvlLbl val="0"/>
      </c:catAx>
      <c:valAx>
        <c:axId val="104932200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049316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5095-491F-88F8-76F3E130056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095-491F-88F8-76F3E1300568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0.57999999999999996</c:v>
                </c:pt>
                <c:pt idx="1">
                  <c:v>0.42000000000000004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95-491F-88F8-76F3E1300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5095-491F-88F8-76F3E130056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095-491F-88F8-76F3E1300568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0.35</c:v>
                </c:pt>
                <c:pt idx="1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95-491F-88F8-76F3E1300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5095-491F-88F8-76F3E130056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095-491F-88F8-76F3E1300568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0.06</c:v>
                </c:pt>
                <c:pt idx="1">
                  <c:v>0.94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95-491F-88F8-76F3E1300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569260466195302"/>
          <c:y val="4.2802280429364951E-2"/>
          <c:w val="0.74137338266329111"/>
          <c:h val="0.8417314826233391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Set up &amp; design</c:v>
                </c:pt>
                <c:pt idx="1">
                  <c:v>Business planning and admin</c:v>
                </c:pt>
                <c:pt idx="2">
                  <c:v>Analysis and reporting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7.0000000000000007E-2</c:v>
                </c:pt>
                <c:pt idx="1">
                  <c:v>0.13</c:v>
                </c:pt>
                <c:pt idx="2">
                  <c:v>7.0000000000000007E-2</c:v>
                </c:pt>
                <c:pt idx="3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58-47FA-9208-1D15121F6D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Decrease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Set up &amp; design</c:v>
                </c:pt>
                <c:pt idx="1">
                  <c:v>Business planning and admin</c:v>
                </c:pt>
                <c:pt idx="2">
                  <c:v>Analysis and reporting</c:v>
                </c:pt>
                <c:pt idx="3">
                  <c:v>Other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0.03</c:v>
                </c:pt>
                <c:pt idx="1">
                  <c:v>0.03</c:v>
                </c:pt>
                <c:pt idx="2">
                  <c:v>3.125E-2</c:v>
                </c:pt>
                <c:pt idx="3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58-47FA-9208-1D15121F6D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Stay about the same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Set up &amp; design</c:v>
                </c:pt>
                <c:pt idx="1">
                  <c:v>Business planning and admin</c:v>
                </c:pt>
                <c:pt idx="2">
                  <c:v>Analysis and reporting</c:v>
                </c:pt>
                <c:pt idx="3">
                  <c:v>Other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0.17</c:v>
                </c:pt>
                <c:pt idx="1">
                  <c:v>0.1</c:v>
                </c:pt>
                <c:pt idx="2">
                  <c:v>0.13</c:v>
                </c:pt>
                <c:pt idx="3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58-47FA-9208-1D15121F6D4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Increase slightly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Set up &amp; design</c:v>
                </c:pt>
                <c:pt idx="1">
                  <c:v>Business planning and admin</c:v>
                </c:pt>
                <c:pt idx="2">
                  <c:v>Analysis and reporting</c:v>
                </c:pt>
                <c:pt idx="3">
                  <c:v>Other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0.56999999999999995</c:v>
                </c:pt>
                <c:pt idx="1">
                  <c:v>0.5</c:v>
                </c:pt>
                <c:pt idx="2">
                  <c:v>0.43</c:v>
                </c:pt>
                <c:pt idx="3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58-47FA-9208-1D15121F6D4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Increase significantly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bg1"/>
                    </a:solidFill>
                    <a:latin typeface="Tenorite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Set up &amp; design</c:v>
                </c:pt>
                <c:pt idx="1">
                  <c:v>Business planning and admin</c:v>
                </c:pt>
                <c:pt idx="2">
                  <c:v>Analysis and reporting</c:v>
                </c:pt>
                <c:pt idx="3">
                  <c:v>Other</c:v>
                </c:pt>
              </c:strCache>
            </c:strRef>
          </c:cat>
          <c:val>
            <c:numRef>
              <c:f>Sheet1!$F$2:$F$5</c:f>
              <c:numCache>
                <c:formatCode>0%</c:formatCode>
                <c:ptCount val="4"/>
                <c:pt idx="0">
                  <c:v>0.17</c:v>
                </c:pt>
                <c:pt idx="1">
                  <c:v>0.23</c:v>
                </c:pt>
                <c:pt idx="2">
                  <c:v>0.33</c:v>
                </c:pt>
                <c:pt idx="3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58-47FA-9208-1D15121F6D4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33"/>
        <c:overlap val="100"/>
        <c:axId val="1410453104"/>
        <c:axId val="1410453584"/>
      </c:barChart>
      <c:catAx>
        <c:axId val="141045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410453584"/>
        <c:crosses val="autoZero"/>
        <c:auto val="0"/>
        <c:lblAlgn val="ctr"/>
        <c:lblOffset val="100"/>
        <c:noMultiLvlLbl val="0"/>
      </c:catAx>
      <c:valAx>
        <c:axId val="141045358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41045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2.0237437246833991E-2"/>
          <c:y val="0.12991280952251452"/>
          <c:w val="0.18484251280306646"/>
          <c:h val="0.754551679900673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Tenorite" panose="000005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8.sv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0.21886</cdr:x>
      <cdr:y>0.9059</cdr:y>
    </cdr:from>
    <cdr:to>
      <cdr:x>0.41027</cdr:x>
      <cdr:y>0.97425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52EB1A6A-7062-E4FE-C45E-050CA8E30955}"/>
            </a:ext>
          </a:extLst>
        </cdr:cNvPr>
        <cdr:cNvSpPr txBox="1"/>
      </cdr:nvSpPr>
      <cdr:spPr>
        <a:xfrm xmlns:a="http://schemas.openxmlformats.org/drawingml/2006/main">
          <a:off x="1753791" y="4552884"/>
          <a:ext cx="1533832" cy="3435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GB" sz="1200" kern="1200" dirty="0">
              <a:latin typeface="Tenorite" panose="00000500000000000000" pitchFamily="2" charset="0"/>
            </a:rPr>
            <a:t>Set up &amp; design</a:t>
          </a:r>
        </a:p>
      </cdr:txBody>
    </cdr:sp>
  </cdr:relSizeAnchor>
  <cdr:relSizeAnchor xmlns:cdr="http://schemas.openxmlformats.org/drawingml/2006/chartDrawing">
    <cdr:from>
      <cdr:x>0.45537</cdr:x>
      <cdr:y>0.90549</cdr:y>
    </cdr:from>
    <cdr:to>
      <cdr:x>0.64041</cdr:x>
      <cdr:y>0.96982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83346A77-3A39-0EB7-61C2-4E329E6CD8A1}"/>
            </a:ext>
          </a:extLst>
        </cdr:cNvPr>
        <cdr:cNvSpPr txBox="1"/>
      </cdr:nvSpPr>
      <cdr:spPr>
        <a:xfrm xmlns:a="http://schemas.openxmlformats.org/drawingml/2006/main">
          <a:off x="3648958" y="4550842"/>
          <a:ext cx="1482821" cy="3233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GB" sz="1200" kern="1200" dirty="0">
              <a:latin typeface="Tenorite" panose="00000500000000000000" pitchFamily="2" charset="0"/>
            </a:rPr>
            <a:t>Project running</a:t>
          </a:r>
        </a:p>
      </cdr:txBody>
    </cdr:sp>
  </cdr:relSizeAnchor>
  <cdr:relSizeAnchor xmlns:cdr="http://schemas.openxmlformats.org/drawingml/2006/chartDrawing">
    <cdr:from>
      <cdr:x>0.67899</cdr:x>
      <cdr:y>0.9059</cdr:y>
    </cdr:from>
    <cdr:to>
      <cdr:x>0.87592</cdr:x>
      <cdr:y>0.95899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D308A634-E672-B021-C66A-B3251A597467}"/>
            </a:ext>
          </a:extLst>
        </cdr:cNvPr>
        <cdr:cNvSpPr txBox="1"/>
      </cdr:nvSpPr>
      <cdr:spPr>
        <a:xfrm xmlns:a="http://schemas.openxmlformats.org/drawingml/2006/main">
          <a:off x="5440887" y="4552883"/>
          <a:ext cx="1578078" cy="2668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GB" sz="1200" kern="1200" dirty="0">
              <a:latin typeface="Tenorite" panose="00000500000000000000" pitchFamily="2" charset="0"/>
            </a:rPr>
            <a:t>Analysis &amp; reporting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0.42622</cdr:x>
      <cdr:y>0.35382</cdr:y>
    </cdr:from>
    <cdr:to>
      <cdr:x>0.57378</cdr:x>
      <cdr:y>0.63664</cdr:y>
    </cdr:to>
    <cdr:pic>
      <cdr:nvPicPr>
        <cdr:cNvPr id="3" name="Graphic 2" descr="Lights On with solid fill">
          <a:extLst xmlns:a="http://schemas.openxmlformats.org/drawingml/2006/main">
            <a:ext uri="{FF2B5EF4-FFF2-40B4-BE49-F238E27FC236}">
              <a16:creationId xmlns:a16="http://schemas.microsoft.com/office/drawing/2014/main" id="{F0B679EA-7469-E0FB-854C-95A521671E7E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>
          <a:extLst>
            <a:ext uri="{96DAC541-7B7A-43D3-8B79-37D633B846F1}">
              <asvg:svgBlip xmlns:asvg="http://schemas.microsoft.com/office/drawing/2016/SVG/main" r:embed="rId1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424111" y="616804"/>
          <a:ext cx="493044" cy="493044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4FB665C-8426-AADB-1139-A3494BBC64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" y="5"/>
            <a:ext cx="1386841" cy="252334"/>
          </a:xfrm>
          <a:prstGeom prst="rect">
            <a:avLst/>
          </a:prstGeom>
        </p:spPr>
        <p:txBody>
          <a:bodyPr vert="horz" lIns="71193" tIns="35600" rIns="71193" bIns="35600" rtlCol="0"/>
          <a:lstStyle>
            <a:lvl1pPr algn="l">
              <a:defRPr sz="9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762DA1-ED61-F39A-2273-F1BC550248B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812823" y="5"/>
            <a:ext cx="1386841" cy="252334"/>
          </a:xfrm>
          <a:prstGeom prst="rect">
            <a:avLst/>
          </a:prstGeom>
        </p:spPr>
        <p:txBody>
          <a:bodyPr vert="horz" lIns="71193" tIns="35600" rIns="71193" bIns="35600" rtlCol="0"/>
          <a:lstStyle>
            <a:lvl1pPr algn="r">
              <a:defRPr sz="900"/>
            </a:lvl1pPr>
          </a:lstStyle>
          <a:p>
            <a:fld id="{22127642-D991-4965-8830-4BC933787D48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D809C5-D149-CB79-7893-500B900CAD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" y="4776876"/>
            <a:ext cx="1386841" cy="252331"/>
          </a:xfrm>
          <a:prstGeom prst="rect">
            <a:avLst/>
          </a:prstGeom>
        </p:spPr>
        <p:txBody>
          <a:bodyPr vert="horz" lIns="71193" tIns="35600" rIns="71193" bIns="35600" rtlCol="0" anchor="b"/>
          <a:lstStyle>
            <a:lvl1pPr algn="l">
              <a:defRPr sz="9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FAF74D-D601-915A-6AF4-504935AB20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812823" y="4776876"/>
            <a:ext cx="1386841" cy="252331"/>
          </a:xfrm>
          <a:prstGeom prst="rect">
            <a:avLst/>
          </a:prstGeom>
        </p:spPr>
        <p:txBody>
          <a:bodyPr vert="horz" lIns="71193" tIns="35600" rIns="71193" bIns="35600" rtlCol="0" anchor="b"/>
          <a:lstStyle>
            <a:lvl1pPr algn="r">
              <a:defRPr sz="900"/>
            </a:lvl1pPr>
          </a:lstStyle>
          <a:p>
            <a:fld id="{3E083CF7-54E8-4A46-B2CF-A4468B1357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22353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5"/>
            <a:ext cx="1386841" cy="252334"/>
          </a:xfrm>
          <a:prstGeom prst="rect">
            <a:avLst/>
          </a:prstGeom>
        </p:spPr>
        <p:txBody>
          <a:bodyPr vert="horz" lIns="71193" tIns="35600" rIns="71193" bIns="35600" rtlCol="0"/>
          <a:lstStyle>
            <a:lvl1pPr algn="l">
              <a:defRPr sz="9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812823" y="5"/>
            <a:ext cx="1386841" cy="252334"/>
          </a:xfrm>
          <a:prstGeom prst="rect">
            <a:avLst/>
          </a:prstGeom>
        </p:spPr>
        <p:txBody>
          <a:bodyPr vert="horz" lIns="71193" tIns="35600" rIns="71193" bIns="35600" rtlCol="0"/>
          <a:lstStyle>
            <a:lvl1pPr algn="r">
              <a:defRPr sz="900"/>
            </a:lvl1pPr>
          </a:lstStyle>
          <a:p>
            <a:fld id="{98A0AE1A-FCBE-4C82-8C9F-14D1667CAAE7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627063"/>
            <a:ext cx="3016250" cy="1697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1193" tIns="35600" rIns="71193" bIns="3560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20043" y="2420306"/>
            <a:ext cx="2560320" cy="1980248"/>
          </a:xfrm>
          <a:prstGeom prst="rect">
            <a:avLst/>
          </a:prstGeom>
        </p:spPr>
        <p:txBody>
          <a:bodyPr vert="horz" lIns="71193" tIns="35600" rIns="71193" bIns="3560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4776876"/>
            <a:ext cx="1386841" cy="252331"/>
          </a:xfrm>
          <a:prstGeom prst="rect">
            <a:avLst/>
          </a:prstGeom>
        </p:spPr>
        <p:txBody>
          <a:bodyPr vert="horz" lIns="71193" tIns="35600" rIns="71193" bIns="35600" rtlCol="0" anchor="b"/>
          <a:lstStyle>
            <a:lvl1pPr algn="l">
              <a:defRPr sz="9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812823" y="4776876"/>
            <a:ext cx="1386841" cy="252331"/>
          </a:xfrm>
          <a:prstGeom prst="rect">
            <a:avLst/>
          </a:prstGeom>
        </p:spPr>
        <p:txBody>
          <a:bodyPr vert="horz" lIns="71193" tIns="35600" rIns="71193" bIns="35600" rtlCol="0" anchor="b"/>
          <a:lstStyle>
            <a:lvl1pPr algn="r">
              <a:defRPr sz="900"/>
            </a:lvl1pPr>
          </a:lstStyle>
          <a:p>
            <a:fld id="{D6B7A1A6-9105-4D68-92DA-01477267F7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3965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C2441-C0EC-CA98-6B46-766A90889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0A38C0-7154-EC87-38C9-8E9C62DAA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9B8AB0-9961-0A2F-17CA-56F485FD7B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C60970-BD01-6E2F-41CE-D4A350489D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7A1A6-9105-4D68-92DA-01477267F706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2751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1685C-6227-9ED6-CA41-550AB43B9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B900EF-C7FC-DEFB-5B7B-BE750D651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455C61-70C7-B608-7C5D-4852319DC3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FCDA4-098B-E664-9F09-495C0FDA22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7A1A6-9105-4D68-92DA-01477267F706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1479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Average monthly spend has fallen from c.£59 in Apr’25 to c.£48 in Jun’26, suggesting researchers may be becoming more selective about the AI tools they pay for. However, this should be treated as a hypothesis rather than a proven shift in behaviour.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7A1A6-9105-4D68-92DA-01477267F706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0226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decline in ICG E-group usage is mainly driven by qualitative researchers and researchers aged 40–59. Among qualitative researchers, usage fell from 75% in Nov'25 to 44% in Jun'26 (-31 percentage points). By age, the largest declines were among 40–49-year-olds (65% to 25%, -40 percentage points) and 50–59-year-olds (66% to 35%, -31 percentage points).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7A1A6-9105-4D68-92DA-01477267F706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7205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C66C1-6596-69FE-EAB7-AA4B38C87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E73559-16A4-2FC6-26B2-4C31131563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69BD83-88E3-E181-8578-D148956DC9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Qual researchers are more concerned about AI’s limitations, particularly human nuance (96%, +6pp) and skills development (93%, +11pp), while Quant researchers show stronger confidence in AI’s practical value, with efficiency at 87% (+8pp) and industry relevance at 98% (+7pp).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A9500-C56E-D6E0-3705-5AF9F95B61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7A1A6-9105-4D68-92DA-01477267F706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544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1" noProof="0" dirty="0">
                <a:solidFill>
                  <a:schemeClr val="tx1"/>
                </a:solidFill>
                <a:latin typeface="Tenorite" panose="00000500000000000000" pitchFamily="2" charset="0"/>
              </a:rPr>
              <a:t>Quantitative researchers significantly over-index on quite optimism at just 34%.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200" noProof="0" dirty="0">
              <a:solidFill>
                <a:schemeClr val="tx1"/>
              </a:solidFill>
              <a:latin typeface="Tenorite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noProof="0" dirty="0">
                <a:solidFill>
                  <a:schemeClr val="tx1"/>
                </a:solidFill>
                <a:latin typeface="Tenorite" panose="00000500000000000000" pitchFamily="2" charset="0"/>
              </a:rPr>
              <a:t>Researchers aged 70 years or more are </a:t>
            </a:r>
            <a:r>
              <a:rPr lang="en-GB" sz="1200" b="1" noProof="0" dirty="0">
                <a:solidFill>
                  <a:schemeClr val="tx1"/>
                </a:solidFill>
                <a:latin typeface="Tenorite" panose="00000500000000000000" pitchFamily="2" charset="0"/>
              </a:rPr>
              <a:t>significantly over-indexed on quite optimistic at just 40%, whereas  60 to 59 years old are over-indexed on quite pessimistic by 40%</a:t>
            </a:r>
            <a:endParaRPr lang="en-GB" sz="1200" noProof="0" dirty="0">
              <a:solidFill>
                <a:schemeClr val="tx1"/>
              </a:solidFill>
              <a:latin typeface="Tenorite" panose="00000500000000000000" pitchFamily="2" charset="0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7A1A6-9105-4D68-92DA-01477267F706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8530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7A1A6-9105-4D68-92DA-01477267F706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2433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D7049-E2B7-6201-8289-6B3DE1FC1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FDFB95-0264-496D-C7AF-7F5A69AC16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4C6C01-E8DC-14E0-A6AC-CC6B7E07E1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6AD79D-E6C9-AC9F-1D8F-D7216D5B0A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B7A1A6-9105-4D68-92DA-01477267F706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IN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3660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gradFill flip="none" rotWithShape="1">
          <a:gsLst>
            <a:gs pos="0">
              <a:srgbClr val="AAAAAA"/>
            </a:gs>
            <a:gs pos="100000">
              <a:srgbClr val="FE5757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1D7775-F72E-99CB-D0DE-F44E5CEE1F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41EF0C3-2324-F553-E1C3-1187FBF8843E}"/>
              </a:ext>
            </a:extLst>
          </p:cNvPr>
          <p:cNvSpPr/>
          <p:nvPr userDrawn="1"/>
        </p:nvSpPr>
        <p:spPr>
          <a:xfrm>
            <a:off x="-2" y="2613392"/>
            <a:ext cx="12192002" cy="1631216"/>
          </a:xfrm>
          <a:prstGeom prst="rect">
            <a:avLst/>
          </a:prstGeom>
          <a:solidFill>
            <a:schemeClr val="tx1">
              <a:lumMod val="85000"/>
              <a:lumOff val="1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1BB553A4-1AB9-FF24-2820-E39A091A568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468583" y="2885551"/>
            <a:ext cx="9254836" cy="927271"/>
          </a:xfrm>
          <a:prstGeom prst="hexagon">
            <a:avLst>
              <a:gd name="adj" fmla="val 0"/>
              <a:gd name="vf" fmla="val 115470"/>
            </a:avLst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1815D5BF-FB04-D1CA-C4BF-9F72CFACDB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534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Hexagon 18">
            <a:extLst>
              <a:ext uri="{FF2B5EF4-FFF2-40B4-BE49-F238E27FC236}">
                <a16:creationId xmlns:a16="http://schemas.microsoft.com/office/drawing/2014/main" id="{D65450B9-AC65-45FA-0B65-7A9C4E5DA84A}"/>
              </a:ext>
            </a:extLst>
          </p:cNvPr>
          <p:cNvSpPr/>
          <p:nvPr userDrawn="1"/>
        </p:nvSpPr>
        <p:spPr>
          <a:xfrm>
            <a:off x="10884852" y="1066845"/>
            <a:ext cx="772160" cy="67056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AC8235E6-7482-4BB8-9F46-246D0E5578DA}"/>
              </a:ext>
            </a:extLst>
          </p:cNvPr>
          <p:cNvSpPr/>
          <p:nvPr userDrawn="1"/>
        </p:nvSpPr>
        <p:spPr>
          <a:xfrm>
            <a:off x="10884852" y="5349239"/>
            <a:ext cx="501015" cy="472440"/>
          </a:xfrm>
          <a:prstGeom prst="hexagon">
            <a:avLst/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2B4DA8-AC16-4681-4205-F9D0E811C9E0}"/>
              </a:ext>
            </a:extLst>
          </p:cNvPr>
          <p:cNvSpPr txBox="1"/>
          <p:nvPr userDrawn="1"/>
        </p:nvSpPr>
        <p:spPr>
          <a:xfrm>
            <a:off x="453707" y="5067783"/>
            <a:ext cx="51206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>
                <a:solidFill>
                  <a:srgbClr val="AAAAAA"/>
                </a:solidFill>
                <a:latin typeface="Franklin Gothic Medium" panose="020B0603020102020204" pitchFamily="34" charset="0"/>
              </a:rPr>
              <a:t>SMART MOVE </a:t>
            </a:r>
            <a:r>
              <a:rPr lang="en-US" sz="3300" b="1">
                <a:solidFill>
                  <a:srgbClr val="FE5757"/>
                </a:solidFill>
                <a:latin typeface="Franklin Gothic Medium" panose="020B0603020102020204" pitchFamily="34" charset="0"/>
              </a:rPr>
              <a:t>VENTURES</a:t>
            </a:r>
            <a:endParaRPr lang="en-IN" sz="3300" b="1">
              <a:solidFill>
                <a:srgbClr val="FE5757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7" name="Hexagon 16">
            <a:extLst>
              <a:ext uri="{FF2B5EF4-FFF2-40B4-BE49-F238E27FC236}">
                <a16:creationId xmlns:a16="http://schemas.microsoft.com/office/drawing/2014/main" id="{195E5D0A-D61B-A837-9D23-8F486101B24F}"/>
              </a:ext>
            </a:extLst>
          </p:cNvPr>
          <p:cNvSpPr/>
          <p:nvPr userDrawn="1"/>
        </p:nvSpPr>
        <p:spPr>
          <a:xfrm>
            <a:off x="6523671" y="5349239"/>
            <a:ext cx="1335406" cy="115824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754EB9D2-8BBC-7BA7-4064-59B3F3D734CF}"/>
              </a:ext>
            </a:extLst>
          </p:cNvPr>
          <p:cNvSpPr/>
          <p:nvPr userDrawn="1"/>
        </p:nvSpPr>
        <p:spPr>
          <a:xfrm>
            <a:off x="11064406" y="4099561"/>
            <a:ext cx="772160" cy="670560"/>
          </a:xfrm>
          <a:prstGeom prst="hexagon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62406D0D-9DF4-DCFF-8BB1-983C53FE63DB}"/>
              </a:ext>
            </a:extLst>
          </p:cNvPr>
          <p:cNvSpPr/>
          <p:nvPr userDrawn="1"/>
        </p:nvSpPr>
        <p:spPr>
          <a:xfrm>
            <a:off x="5855968" y="1066845"/>
            <a:ext cx="1335405" cy="1158240"/>
          </a:xfrm>
          <a:prstGeom prst="hexagon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pic>
        <p:nvPicPr>
          <p:cNvPr id="14" name="Picture 13" descr="A red and black logo&#10;&#10;Description automatically generated">
            <a:extLst>
              <a:ext uri="{FF2B5EF4-FFF2-40B4-BE49-F238E27FC236}">
                <a16:creationId xmlns:a16="http://schemas.microsoft.com/office/drawing/2014/main" id="{AE0A0265-384F-C974-D587-3201980D48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0163" y="1427480"/>
            <a:ext cx="1937906" cy="193790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8BD5B91-EF79-ABB5-D9BE-9ED390F25E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0163" y="2396433"/>
            <a:ext cx="1937906" cy="193790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D1CC8F0-A1B1-988E-D778-FACC73C0DE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0163" y="3365386"/>
            <a:ext cx="1937906" cy="1937906"/>
          </a:xfrm>
          <a:prstGeom prst="rect">
            <a:avLst/>
          </a:prstGeom>
        </p:spPr>
      </p:pic>
      <p:pic>
        <p:nvPicPr>
          <p:cNvPr id="5" name="Picture 4" descr="A red triangle logo&#10;&#10;Description automatically generated">
            <a:extLst>
              <a:ext uri="{FF2B5EF4-FFF2-40B4-BE49-F238E27FC236}">
                <a16:creationId xmlns:a16="http://schemas.microsoft.com/office/drawing/2014/main" id="{FC7C57BB-F7A7-4239-52F4-F49DEB7B452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4144" y="-72532"/>
            <a:ext cx="673418" cy="67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61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E48CD93C-293F-B89A-D78B-1FC30F8824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rgbClr val="AAAAA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56"/>
          <a:stretch/>
        </p:blipFill>
        <p:spPr>
          <a:xfrm>
            <a:off x="10456909" y="4360055"/>
            <a:ext cx="1059455" cy="900890"/>
          </a:xfrm>
          <a:prstGeom prst="hexagon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4ADBA9-BE40-CBF3-78E5-EB0FCDACA7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duotone>
              <a:prstClr val="black"/>
              <a:srgbClr val="FE575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9537" y="4894271"/>
            <a:ext cx="1112516" cy="900992"/>
          </a:xfrm>
          <a:prstGeom prst="hexagon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EDB837-A101-D56B-E915-3C752D38A0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duotone>
              <a:prstClr val="black"/>
              <a:srgbClr val="FE575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7701" y="5899295"/>
            <a:ext cx="1079507" cy="896617"/>
          </a:xfrm>
          <a:prstGeom prst="hexagon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ED8487-9A84-731A-B1F3-2D10A0AAAC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duotone>
              <a:prstClr val="black"/>
              <a:srgbClr val="AAAAA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33576" y="5377186"/>
            <a:ext cx="1058101" cy="883917"/>
          </a:xfrm>
          <a:prstGeom prst="hexagon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2AC0ED78-5782-15D5-5424-151ACFF7EE8E}"/>
              </a:ext>
            </a:extLst>
          </p:cNvPr>
          <p:cNvSpPr/>
          <p:nvPr userDrawn="1"/>
        </p:nvSpPr>
        <p:spPr>
          <a:xfrm>
            <a:off x="8507451" y="5352905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9EFCE901-4F3E-F466-C5A3-338227F4EC20}"/>
              </a:ext>
            </a:extLst>
          </p:cNvPr>
          <p:cNvSpPr/>
          <p:nvPr userDrawn="1"/>
        </p:nvSpPr>
        <p:spPr>
          <a:xfrm>
            <a:off x="8519027" y="430388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67C43A3F-D87A-C0FD-05EA-68106078AA66}"/>
              </a:ext>
            </a:extLst>
          </p:cNvPr>
          <p:cNvSpPr/>
          <p:nvPr userDrawn="1"/>
        </p:nvSpPr>
        <p:spPr>
          <a:xfrm>
            <a:off x="9484083" y="4866930"/>
            <a:ext cx="1112516" cy="934720"/>
          </a:xfrm>
          <a:prstGeom prst="hexagon">
            <a:avLst/>
          </a:prstGeom>
          <a:noFill/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1" name="Hexagon 10">
            <a:extLst>
              <a:ext uri="{FF2B5EF4-FFF2-40B4-BE49-F238E27FC236}">
                <a16:creationId xmlns:a16="http://schemas.microsoft.com/office/drawing/2014/main" id="{7906EFEC-89A6-F883-3419-DB663A488A82}"/>
              </a:ext>
            </a:extLst>
          </p:cNvPr>
          <p:cNvSpPr/>
          <p:nvPr userDrawn="1"/>
        </p:nvSpPr>
        <p:spPr>
          <a:xfrm>
            <a:off x="10434591" y="537322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8A5C8219-2235-0973-E5DF-3EF618352E6D}"/>
              </a:ext>
            </a:extLst>
          </p:cNvPr>
          <p:cNvSpPr/>
          <p:nvPr userDrawn="1"/>
        </p:nvSpPr>
        <p:spPr>
          <a:xfrm>
            <a:off x="10426127" y="4337195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9C541D36-9919-1D3C-A357-0E4F53821374}"/>
              </a:ext>
            </a:extLst>
          </p:cNvPr>
          <p:cNvSpPr/>
          <p:nvPr userDrawn="1"/>
        </p:nvSpPr>
        <p:spPr>
          <a:xfrm>
            <a:off x="10461987" y="3286760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B3AA8392-1229-7E86-E4E3-DDBF30C688C4}"/>
              </a:ext>
            </a:extLst>
          </p:cNvPr>
          <p:cNvSpPr/>
          <p:nvPr userDrawn="1"/>
        </p:nvSpPr>
        <p:spPr>
          <a:xfrm>
            <a:off x="7530819" y="5887720"/>
            <a:ext cx="1112516" cy="934720"/>
          </a:xfrm>
          <a:prstGeom prst="hexagon">
            <a:avLst/>
          </a:prstGeom>
          <a:noFill/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423FDD67-9E2E-0F8C-CEF3-4BE8FD3FD4D2}"/>
              </a:ext>
            </a:extLst>
          </p:cNvPr>
          <p:cNvSpPr/>
          <p:nvPr userDrawn="1"/>
        </p:nvSpPr>
        <p:spPr>
          <a:xfrm>
            <a:off x="6554187" y="5369560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id="{5F819CA5-0D44-CB28-26B2-3904D599EF47}"/>
              </a:ext>
            </a:extLst>
          </p:cNvPr>
          <p:cNvSpPr/>
          <p:nvPr userDrawn="1"/>
        </p:nvSpPr>
        <p:spPr>
          <a:xfrm>
            <a:off x="5570124" y="5887720"/>
            <a:ext cx="1112516" cy="934720"/>
          </a:xfrm>
          <a:prstGeom prst="hexagon">
            <a:avLst/>
          </a:prstGeom>
          <a:solidFill>
            <a:srgbClr val="AAAAAA"/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25F1619F-EBCC-FF5D-9BA2-EBAFB397B390}"/>
              </a:ext>
            </a:extLst>
          </p:cNvPr>
          <p:cNvSpPr/>
          <p:nvPr userDrawn="1"/>
        </p:nvSpPr>
        <p:spPr>
          <a:xfrm>
            <a:off x="9484083" y="5899295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4" name="Arrow: Pentagon 23">
            <a:extLst>
              <a:ext uri="{FF2B5EF4-FFF2-40B4-BE49-F238E27FC236}">
                <a16:creationId xmlns:a16="http://schemas.microsoft.com/office/drawing/2014/main" id="{35ACBF32-05F7-485B-486F-51BE7C1E1B1A}"/>
              </a:ext>
            </a:extLst>
          </p:cNvPr>
          <p:cNvSpPr/>
          <p:nvPr userDrawn="1"/>
        </p:nvSpPr>
        <p:spPr>
          <a:xfrm rot="10800000">
            <a:off x="11420111" y="3852314"/>
            <a:ext cx="731520" cy="900891"/>
          </a:xfrm>
          <a:prstGeom prst="homePlate">
            <a:avLst>
              <a:gd name="adj" fmla="val 28986"/>
            </a:avLst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5" name="Arrow: Pentagon 24">
            <a:extLst>
              <a:ext uri="{FF2B5EF4-FFF2-40B4-BE49-F238E27FC236}">
                <a16:creationId xmlns:a16="http://schemas.microsoft.com/office/drawing/2014/main" id="{8FB5A295-938C-0C4D-2B2C-F40A82E13613}"/>
              </a:ext>
            </a:extLst>
          </p:cNvPr>
          <p:cNvSpPr/>
          <p:nvPr userDrawn="1"/>
        </p:nvSpPr>
        <p:spPr>
          <a:xfrm rot="10800000">
            <a:off x="11420111" y="4866646"/>
            <a:ext cx="731520" cy="934719"/>
          </a:xfrm>
          <a:prstGeom prst="homePlate">
            <a:avLst>
              <a:gd name="adj" fmla="val 28986"/>
            </a:avLst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6" name="Arrow: Pentagon 25">
            <a:extLst>
              <a:ext uri="{FF2B5EF4-FFF2-40B4-BE49-F238E27FC236}">
                <a16:creationId xmlns:a16="http://schemas.microsoft.com/office/drawing/2014/main" id="{556A039F-39E6-7B56-EC34-3F8884924670}"/>
              </a:ext>
            </a:extLst>
          </p:cNvPr>
          <p:cNvSpPr/>
          <p:nvPr userDrawn="1"/>
        </p:nvSpPr>
        <p:spPr>
          <a:xfrm rot="10800000">
            <a:off x="11421525" y="5891390"/>
            <a:ext cx="731520" cy="934719"/>
          </a:xfrm>
          <a:prstGeom prst="homePlate">
            <a:avLst>
              <a:gd name="adj" fmla="val 28986"/>
            </a:avLst>
          </a:prstGeom>
          <a:solidFill>
            <a:srgbClr val="AAAAAA"/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8" name="Flowchart: Manual Operation 27">
            <a:extLst>
              <a:ext uri="{FF2B5EF4-FFF2-40B4-BE49-F238E27FC236}">
                <a16:creationId xmlns:a16="http://schemas.microsoft.com/office/drawing/2014/main" id="{60EBC863-4E48-B161-CF00-D83F0E23A406}"/>
              </a:ext>
            </a:extLst>
          </p:cNvPr>
          <p:cNvSpPr/>
          <p:nvPr userDrawn="1"/>
        </p:nvSpPr>
        <p:spPr>
          <a:xfrm rot="10800000">
            <a:off x="6581934" y="6384146"/>
            <a:ext cx="1077343" cy="452120"/>
          </a:xfrm>
          <a:prstGeom prst="flowChartManualOperati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9" name="Flowchart: Manual Operation 28">
            <a:extLst>
              <a:ext uri="{FF2B5EF4-FFF2-40B4-BE49-F238E27FC236}">
                <a16:creationId xmlns:a16="http://schemas.microsoft.com/office/drawing/2014/main" id="{7BC0B614-A757-50C3-071A-1EC1E77BDA80}"/>
              </a:ext>
            </a:extLst>
          </p:cNvPr>
          <p:cNvSpPr/>
          <p:nvPr userDrawn="1"/>
        </p:nvSpPr>
        <p:spPr>
          <a:xfrm rot="10800000">
            <a:off x="10462911" y="6389225"/>
            <a:ext cx="1077343" cy="452120"/>
          </a:xfrm>
          <a:prstGeom prst="flowChartManualOperati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30" name="Flowchart: Manual Operation 29">
            <a:extLst>
              <a:ext uri="{FF2B5EF4-FFF2-40B4-BE49-F238E27FC236}">
                <a16:creationId xmlns:a16="http://schemas.microsoft.com/office/drawing/2014/main" id="{38CDECA9-BCC0-C95D-09FB-0E06D83BE09E}"/>
              </a:ext>
            </a:extLst>
          </p:cNvPr>
          <p:cNvSpPr/>
          <p:nvPr userDrawn="1"/>
        </p:nvSpPr>
        <p:spPr>
          <a:xfrm rot="10800000">
            <a:off x="8514338" y="6373985"/>
            <a:ext cx="1077343" cy="452120"/>
          </a:xfrm>
          <a:prstGeom prst="flowChartManualOperation">
            <a:avLst/>
          </a:prstGeom>
          <a:solidFill>
            <a:srgbClr val="AAAAAA"/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pic>
        <p:nvPicPr>
          <p:cNvPr id="2" name="Picture 1" descr="A red triangle logo&#10;&#10;Description automatically generated">
            <a:extLst>
              <a:ext uri="{FF2B5EF4-FFF2-40B4-BE49-F238E27FC236}">
                <a16:creationId xmlns:a16="http://schemas.microsoft.com/office/drawing/2014/main" id="{D2983FA2-E8B8-3C12-57C4-291E1832166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4144" y="-72532"/>
            <a:ext cx="673418" cy="67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109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>
            <a:extLst>
              <a:ext uri="{FF2B5EF4-FFF2-40B4-BE49-F238E27FC236}">
                <a16:creationId xmlns:a16="http://schemas.microsoft.com/office/drawing/2014/main" id="{6CF886F5-890A-0618-D144-D3564BF8F78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448307" y="6394364"/>
            <a:ext cx="1112516" cy="927271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4365AD5E-8EE9-F4D3-F6C6-30267B2DE9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420111" y="4866646"/>
            <a:ext cx="1112516" cy="927271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21" name="Picture Placeholder 7">
            <a:extLst>
              <a:ext uri="{FF2B5EF4-FFF2-40B4-BE49-F238E27FC236}">
                <a16:creationId xmlns:a16="http://schemas.microsoft.com/office/drawing/2014/main" id="{F3724B76-1933-3ADC-0425-95C9936F4F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26127" y="4337764"/>
            <a:ext cx="1112516" cy="927271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F0967C75-948B-02C0-4BFF-B56C14CF90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94385" y="4874094"/>
            <a:ext cx="1112516" cy="927271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E3BFAEB6-7B02-E69A-48BE-00B566D6910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476169" y="5917910"/>
            <a:ext cx="1122823" cy="918065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AC7BFE70-2E29-4671-DEA2-5170CE28E0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07445" y="5369560"/>
            <a:ext cx="1122823" cy="918065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2AC0ED78-5782-15D5-5424-151ACFF7EE8E}"/>
              </a:ext>
            </a:extLst>
          </p:cNvPr>
          <p:cNvSpPr/>
          <p:nvPr userDrawn="1"/>
        </p:nvSpPr>
        <p:spPr>
          <a:xfrm>
            <a:off x="8507451" y="535290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9EFCE901-4F3E-F466-C5A3-338227F4EC20}"/>
              </a:ext>
            </a:extLst>
          </p:cNvPr>
          <p:cNvSpPr/>
          <p:nvPr userDrawn="1"/>
        </p:nvSpPr>
        <p:spPr>
          <a:xfrm>
            <a:off x="8519027" y="430388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67C43A3F-D87A-C0FD-05EA-68106078AA66}"/>
              </a:ext>
            </a:extLst>
          </p:cNvPr>
          <p:cNvSpPr/>
          <p:nvPr userDrawn="1"/>
        </p:nvSpPr>
        <p:spPr>
          <a:xfrm>
            <a:off x="9484083" y="4866930"/>
            <a:ext cx="1112516" cy="934720"/>
          </a:xfrm>
          <a:prstGeom prst="hexagon">
            <a:avLst/>
          </a:prstGeom>
          <a:solidFill>
            <a:schemeClr val="bg1">
              <a:lumMod val="65000"/>
            </a:schemeClr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3C8B8E2C-E36E-5519-CFB3-A1DEFD6C11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37701" y="5887720"/>
            <a:ext cx="1105634" cy="93472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11" name="Hexagon 10">
            <a:extLst>
              <a:ext uri="{FF2B5EF4-FFF2-40B4-BE49-F238E27FC236}">
                <a16:creationId xmlns:a16="http://schemas.microsoft.com/office/drawing/2014/main" id="{7906EFEC-89A6-F883-3419-DB663A488A82}"/>
              </a:ext>
            </a:extLst>
          </p:cNvPr>
          <p:cNvSpPr/>
          <p:nvPr userDrawn="1"/>
        </p:nvSpPr>
        <p:spPr>
          <a:xfrm>
            <a:off x="10434591" y="537322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8A5C8219-2235-0973-E5DF-3EF618352E6D}"/>
              </a:ext>
            </a:extLst>
          </p:cNvPr>
          <p:cNvSpPr/>
          <p:nvPr userDrawn="1"/>
        </p:nvSpPr>
        <p:spPr>
          <a:xfrm>
            <a:off x="10426127" y="433719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9C541D36-9919-1D3C-A357-0E4F53821374}"/>
              </a:ext>
            </a:extLst>
          </p:cNvPr>
          <p:cNvSpPr/>
          <p:nvPr userDrawn="1"/>
        </p:nvSpPr>
        <p:spPr>
          <a:xfrm>
            <a:off x="10461987" y="3286760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B3AA8392-1229-7E86-E4E3-DDBF30C688C4}"/>
              </a:ext>
            </a:extLst>
          </p:cNvPr>
          <p:cNvSpPr/>
          <p:nvPr userDrawn="1"/>
        </p:nvSpPr>
        <p:spPr>
          <a:xfrm>
            <a:off x="7530819" y="5887720"/>
            <a:ext cx="1112516" cy="934720"/>
          </a:xfrm>
          <a:prstGeom prst="hexagon">
            <a:avLst/>
          </a:prstGeom>
          <a:solidFill>
            <a:schemeClr val="bg1">
              <a:lumMod val="65000"/>
            </a:schemeClr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423FDD67-9E2E-0F8C-CEF3-4BE8FD3FD4D2}"/>
              </a:ext>
            </a:extLst>
          </p:cNvPr>
          <p:cNvSpPr/>
          <p:nvPr userDrawn="1"/>
        </p:nvSpPr>
        <p:spPr>
          <a:xfrm>
            <a:off x="6554187" y="5369560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id="{5F819CA5-0D44-CB28-26B2-3904D599EF47}"/>
              </a:ext>
            </a:extLst>
          </p:cNvPr>
          <p:cNvSpPr/>
          <p:nvPr userDrawn="1"/>
        </p:nvSpPr>
        <p:spPr>
          <a:xfrm>
            <a:off x="5570124" y="5887720"/>
            <a:ext cx="1112516" cy="934720"/>
          </a:xfrm>
          <a:prstGeom prst="hexagon">
            <a:avLst/>
          </a:prstGeom>
          <a:solidFill>
            <a:srgbClr val="AAAAAA"/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25F1619F-EBCC-FF5D-9BA2-EBAFB397B390}"/>
              </a:ext>
            </a:extLst>
          </p:cNvPr>
          <p:cNvSpPr/>
          <p:nvPr userDrawn="1"/>
        </p:nvSpPr>
        <p:spPr>
          <a:xfrm>
            <a:off x="9484083" y="589929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4" name="Arrow: Pentagon 23">
            <a:extLst>
              <a:ext uri="{FF2B5EF4-FFF2-40B4-BE49-F238E27FC236}">
                <a16:creationId xmlns:a16="http://schemas.microsoft.com/office/drawing/2014/main" id="{35ACBF32-05F7-485B-486F-51BE7C1E1B1A}"/>
              </a:ext>
            </a:extLst>
          </p:cNvPr>
          <p:cNvSpPr/>
          <p:nvPr userDrawn="1"/>
        </p:nvSpPr>
        <p:spPr>
          <a:xfrm rot="10800000">
            <a:off x="11420111" y="3852314"/>
            <a:ext cx="731520" cy="900891"/>
          </a:xfrm>
          <a:prstGeom prst="homePlate">
            <a:avLst>
              <a:gd name="adj" fmla="val 28986"/>
            </a:avLst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5" name="Arrow: Pentagon 24">
            <a:extLst>
              <a:ext uri="{FF2B5EF4-FFF2-40B4-BE49-F238E27FC236}">
                <a16:creationId xmlns:a16="http://schemas.microsoft.com/office/drawing/2014/main" id="{8FB5A295-938C-0C4D-2B2C-F40A82E13613}"/>
              </a:ext>
            </a:extLst>
          </p:cNvPr>
          <p:cNvSpPr/>
          <p:nvPr userDrawn="1"/>
        </p:nvSpPr>
        <p:spPr>
          <a:xfrm rot="10800000">
            <a:off x="11420111" y="4866646"/>
            <a:ext cx="731520" cy="934719"/>
          </a:xfrm>
          <a:prstGeom prst="homePlate">
            <a:avLst>
              <a:gd name="adj" fmla="val 28986"/>
            </a:avLst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6" name="Arrow: Pentagon 25">
            <a:extLst>
              <a:ext uri="{FF2B5EF4-FFF2-40B4-BE49-F238E27FC236}">
                <a16:creationId xmlns:a16="http://schemas.microsoft.com/office/drawing/2014/main" id="{556A039F-39E6-7B56-EC34-3F8884924670}"/>
              </a:ext>
            </a:extLst>
          </p:cNvPr>
          <p:cNvSpPr/>
          <p:nvPr userDrawn="1"/>
        </p:nvSpPr>
        <p:spPr>
          <a:xfrm rot="10800000">
            <a:off x="11421525" y="5891390"/>
            <a:ext cx="731520" cy="934719"/>
          </a:xfrm>
          <a:prstGeom prst="homePlate">
            <a:avLst>
              <a:gd name="adj" fmla="val 28986"/>
            </a:avLst>
          </a:prstGeom>
          <a:solidFill>
            <a:srgbClr val="AAAAAA"/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8" name="Flowchart: Manual Operation 27">
            <a:extLst>
              <a:ext uri="{FF2B5EF4-FFF2-40B4-BE49-F238E27FC236}">
                <a16:creationId xmlns:a16="http://schemas.microsoft.com/office/drawing/2014/main" id="{60EBC863-4E48-B161-CF00-D83F0E23A406}"/>
              </a:ext>
            </a:extLst>
          </p:cNvPr>
          <p:cNvSpPr/>
          <p:nvPr userDrawn="1"/>
        </p:nvSpPr>
        <p:spPr>
          <a:xfrm rot="10800000">
            <a:off x="6581934" y="6384146"/>
            <a:ext cx="1077343" cy="452120"/>
          </a:xfrm>
          <a:prstGeom prst="flowChartManualOperati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9" name="Flowchart: Manual Operation 28">
            <a:extLst>
              <a:ext uri="{FF2B5EF4-FFF2-40B4-BE49-F238E27FC236}">
                <a16:creationId xmlns:a16="http://schemas.microsoft.com/office/drawing/2014/main" id="{7BC0B614-A757-50C3-071A-1EC1E77BDA80}"/>
              </a:ext>
            </a:extLst>
          </p:cNvPr>
          <p:cNvSpPr/>
          <p:nvPr userDrawn="1"/>
        </p:nvSpPr>
        <p:spPr>
          <a:xfrm rot="10800000">
            <a:off x="10462911" y="6389225"/>
            <a:ext cx="1077343" cy="452120"/>
          </a:xfrm>
          <a:prstGeom prst="flowChartManualOperati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30" name="Flowchart: Manual Operation 29">
            <a:extLst>
              <a:ext uri="{FF2B5EF4-FFF2-40B4-BE49-F238E27FC236}">
                <a16:creationId xmlns:a16="http://schemas.microsoft.com/office/drawing/2014/main" id="{38CDECA9-BCC0-C95D-09FB-0E06D83BE09E}"/>
              </a:ext>
            </a:extLst>
          </p:cNvPr>
          <p:cNvSpPr/>
          <p:nvPr userDrawn="1"/>
        </p:nvSpPr>
        <p:spPr>
          <a:xfrm rot="10800000">
            <a:off x="8514338" y="6373985"/>
            <a:ext cx="1077343" cy="452120"/>
          </a:xfrm>
          <a:prstGeom prst="flowChartManualOperation">
            <a:avLst/>
          </a:prstGeom>
          <a:solidFill>
            <a:srgbClr val="AAAAAA"/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pic>
        <p:nvPicPr>
          <p:cNvPr id="3" name="Picture 2" descr="A red triangle logo&#10;&#10;Description automatically generated">
            <a:extLst>
              <a:ext uri="{FF2B5EF4-FFF2-40B4-BE49-F238E27FC236}">
                <a16:creationId xmlns:a16="http://schemas.microsoft.com/office/drawing/2014/main" id="{3F4205AC-6D6D-8E7E-E534-969E6124C2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4144" y="-72532"/>
            <a:ext cx="673418" cy="67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382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xagon 5">
            <a:extLst>
              <a:ext uri="{FF2B5EF4-FFF2-40B4-BE49-F238E27FC236}">
                <a16:creationId xmlns:a16="http://schemas.microsoft.com/office/drawing/2014/main" id="{36DC8206-4A71-4B23-842E-6E71C463EDA3}"/>
              </a:ext>
            </a:extLst>
          </p:cNvPr>
          <p:cNvSpPr/>
          <p:nvPr userDrawn="1"/>
        </p:nvSpPr>
        <p:spPr>
          <a:xfrm>
            <a:off x="9601200" y="665480"/>
            <a:ext cx="2336800" cy="1986280"/>
          </a:xfrm>
          <a:prstGeom prst="hexagon">
            <a:avLst/>
          </a:prstGeom>
          <a:solidFill>
            <a:srgbClr val="AAAAAA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AA1C90CB-5CFD-B9BD-1602-836CEFF4119E}"/>
              </a:ext>
            </a:extLst>
          </p:cNvPr>
          <p:cNvSpPr/>
          <p:nvPr userDrawn="1"/>
        </p:nvSpPr>
        <p:spPr>
          <a:xfrm>
            <a:off x="7286625" y="4929505"/>
            <a:ext cx="1343025" cy="1176020"/>
          </a:xfrm>
          <a:prstGeom prst="hexagon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520003D-DC0F-22FD-F0DF-8D5416C481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19925" y="1137920"/>
            <a:ext cx="4918075" cy="4165600"/>
          </a:xfrm>
          <a:prstGeom prst="hexagon">
            <a:avLst/>
          </a:prstGeom>
          <a:ln>
            <a:solidFill>
              <a:srgbClr val="AAAAAA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333424-A505-BDB6-2654-9D9555FC9098}"/>
              </a:ext>
            </a:extLst>
          </p:cNvPr>
          <p:cNvSpPr/>
          <p:nvPr userDrawn="1"/>
        </p:nvSpPr>
        <p:spPr>
          <a:xfrm flipH="1">
            <a:off x="586595" y="6390231"/>
            <a:ext cx="11605404" cy="471165"/>
          </a:xfrm>
          <a:prstGeom prst="rect">
            <a:avLst/>
          </a:prstGeom>
          <a:solidFill>
            <a:srgbClr val="AAAAAA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5C169E3-CFF2-3839-7268-83498E82D4D0}"/>
              </a:ext>
            </a:extLst>
          </p:cNvPr>
          <p:cNvSpPr/>
          <p:nvPr userDrawn="1"/>
        </p:nvSpPr>
        <p:spPr>
          <a:xfrm flipH="1">
            <a:off x="-2569" y="6386835"/>
            <a:ext cx="935605" cy="474562"/>
          </a:xfrm>
          <a:custGeom>
            <a:avLst/>
            <a:gdLst>
              <a:gd name="connsiteX0" fmla="*/ 316447 w 935605"/>
              <a:gd name="connsiteY0" fmla="*/ 0 h 474562"/>
              <a:gd name="connsiteX1" fmla="*/ 555026 w 935605"/>
              <a:gd name="connsiteY1" fmla="*/ 0 h 474562"/>
              <a:gd name="connsiteX2" fmla="*/ 935605 w 935605"/>
              <a:gd name="connsiteY2" fmla="*/ 0 h 474562"/>
              <a:gd name="connsiteX3" fmla="*/ 935605 w 935605"/>
              <a:gd name="connsiteY3" fmla="*/ 474562 h 474562"/>
              <a:gd name="connsiteX4" fmla="*/ 619158 w 935605"/>
              <a:gd name="connsiteY4" fmla="*/ 474562 h 474562"/>
              <a:gd name="connsiteX5" fmla="*/ 555026 w 935605"/>
              <a:gd name="connsiteY5" fmla="*/ 474562 h 474562"/>
              <a:gd name="connsiteX6" fmla="*/ 0 w 935605"/>
              <a:gd name="connsiteY6" fmla="*/ 474562 h 47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5605" h="474562">
                <a:moveTo>
                  <a:pt x="316447" y="0"/>
                </a:moveTo>
                <a:lnTo>
                  <a:pt x="555026" y="0"/>
                </a:lnTo>
                <a:lnTo>
                  <a:pt x="935605" y="0"/>
                </a:lnTo>
                <a:lnTo>
                  <a:pt x="935605" y="474562"/>
                </a:lnTo>
                <a:lnTo>
                  <a:pt x="619158" y="474562"/>
                </a:lnTo>
                <a:lnTo>
                  <a:pt x="555026" y="474562"/>
                </a:lnTo>
                <a:lnTo>
                  <a:pt x="0" y="474562"/>
                </a:lnTo>
                <a:close/>
              </a:path>
            </a:pathLst>
          </a:custGeom>
          <a:solidFill>
            <a:srgbClr val="FE5757"/>
          </a:solidFill>
          <a:ln>
            <a:solidFill>
              <a:srgbClr val="FE5757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135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2D25384C-822D-FB8A-E058-5A54909884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85968" y="6468088"/>
            <a:ext cx="381965" cy="33071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05222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exagon 8">
            <a:extLst>
              <a:ext uri="{FF2B5EF4-FFF2-40B4-BE49-F238E27FC236}">
                <a16:creationId xmlns:a16="http://schemas.microsoft.com/office/drawing/2014/main" id="{490B6670-547E-2202-C282-3F08B8291391}"/>
              </a:ext>
            </a:extLst>
          </p:cNvPr>
          <p:cNvSpPr/>
          <p:nvPr userDrawn="1"/>
        </p:nvSpPr>
        <p:spPr>
          <a:xfrm>
            <a:off x="7761042" y="1540343"/>
            <a:ext cx="1229520" cy="1063691"/>
          </a:xfrm>
          <a:prstGeom prst="hexagon">
            <a:avLst/>
          </a:prstGeom>
          <a:noFill/>
          <a:ln w="3810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68DD12C8-016D-A882-4D72-E790EB4155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990562" y="1516733"/>
            <a:ext cx="1594499" cy="1353962"/>
          </a:xfrm>
          <a:prstGeom prst="hexagon">
            <a:avLst/>
          </a:prstGeom>
          <a:ln>
            <a:solidFill>
              <a:srgbClr val="AAAAAA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US"/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36DC8206-4A71-4B23-842E-6E71C463EDA3}"/>
              </a:ext>
            </a:extLst>
          </p:cNvPr>
          <p:cNvSpPr/>
          <p:nvPr userDrawn="1"/>
        </p:nvSpPr>
        <p:spPr>
          <a:xfrm>
            <a:off x="10804848" y="2394410"/>
            <a:ext cx="671804" cy="571033"/>
          </a:xfrm>
          <a:prstGeom prst="hexagon">
            <a:avLst/>
          </a:prstGeom>
          <a:solidFill>
            <a:srgbClr val="404040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AA1C90CB-5CFD-B9BD-1602-836CEFF4119E}"/>
              </a:ext>
            </a:extLst>
          </p:cNvPr>
          <p:cNvSpPr/>
          <p:nvPr userDrawn="1"/>
        </p:nvSpPr>
        <p:spPr>
          <a:xfrm>
            <a:off x="6745043" y="3974201"/>
            <a:ext cx="824709" cy="693787"/>
          </a:xfrm>
          <a:prstGeom prst="hexagon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520003D-DC0F-22FD-F0DF-8D5416C481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5043" y="2193714"/>
            <a:ext cx="2264034" cy="2127381"/>
          </a:xfrm>
          <a:prstGeom prst="hexagon">
            <a:avLst/>
          </a:prstGeom>
          <a:ln>
            <a:solidFill>
              <a:srgbClr val="AAAAAA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US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9FB17B0D-30C2-71E0-2813-DAFBC61D5E7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11595" y="3257405"/>
            <a:ext cx="3389928" cy="2679256"/>
          </a:xfrm>
          <a:prstGeom prst="hexagon">
            <a:avLst/>
          </a:prstGeom>
          <a:ln>
            <a:solidFill>
              <a:srgbClr val="AAAAAA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US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2038AD22-435F-3CCE-9BE1-18AD207241C1}"/>
              </a:ext>
            </a:extLst>
          </p:cNvPr>
          <p:cNvSpPr/>
          <p:nvPr userDrawn="1"/>
        </p:nvSpPr>
        <p:spPr>
          <a:xfrm>
            <a:off x="7391965" y="4667988"/>
            <a:ext cx="1229520" cy="1063691"/>
          </a:xfrm>
          <a:prstGeom prst="hexagon">
            <a:avLst/>
          </a:prstGeom>
          <a:noFill/>
          <a:ln w="3810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D82ADAEE-C075-782F-B636-B0EFB98EC3CA}"/>
              </a:ext>
            </a:extLst>
          </p:cNvPr>
          <p:cNvSpPr/>
          <p:nvPr userDrawn="1"/>
        </p:nvSpPr>
        <p:spPr>
          <a:xfrm>
            <a:off x="7091265" y="1130023"/>
            <a:ext cx="670595" cy="534382"/>
          </a:xfrm>
          <a:prstGeom prst="hexagon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02FF36-0068-5B10-41EA-3F9B9C4A12F7}"/>
              </a:ext>
            </a:extLst>
          </p:cNvPr>
          <p:cNvSpPr/>
          <p:nvPr userDrawn="1"/>
        </p:nvSpPr>
        <p:spPr>
          <a:xfrm flipH="1">
            <a:off x="586595" y="6390231"/>
            <a:ext cx="11605404" cy="471165"/>
          </a:xfrm>
          <a:prstGeom prst="rect">
            <a:avLst/>
          </a:prstGeom>
          <a:solidFill>
            <a:srgbClr val="AAAAAA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23298BF-E76F-E1B9-A355-C7DD05F6452B}"/>
              </a:ext>
            </a:extLst>
          </p:cNvPr>
          <p:cNvSpPr/>
          <p:nvPr userDrawn="1"/>
        </p:nvSpPr>
        <p:spPr>
          <a:xfrm flipH="1">
            <a:off x="-2569" y="6386835"/>
            <a:ext cx="935605" cy="474562"/>
          </a:xfrm>
          <a:custGeom>
            <a:avLst/>
            <a:gdLst>
              <a:gd name="connsiteX0" fmla="*/ 316447 w 935605"/>
              <a:gd name="connsiteY0" fmla="*/ 0 h 474562"/>
              <a:gd name="connsiteX1" fmla="*/ 555026 w 935605"/>
              <a:gd name="connsiteY1" fmla="*/ 0 h 474562"/>
              <a:gd name="connsiteX2" fmla="*/ 935605 w 935605"/>
              <a:gd name="connsiteY2" fmla="*/ 0 h 474562"/>
              <a:gd name="connsiteX3" fmla="*/ 935605 w 935605"/>
              <a:gd name="connsiteY3" fmla="*/ 474562 h 474562"/>
              <a:gd name="connsiteX4" fmla="*/ 619158 w 935605"/>
              <a:gd name="connsiteY4" fmla="*/ 474562 h 474562"/>
              <a:gd name="connsiteX5" fmla="*/ 555026 w 935605"/>
              <a:gd name="connsiteY5" fmla="*/ 474562 h 474562"/>
              <a:gd name="connsiteX6" fmla="*/ 0 w 935605"/>
              <a:gd name="connsiteY6" fmla="*/ 474562 h 47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5605" h="474562">
                <a:moveTo>
                  <a:pt x="316447" y="0"/>
                </a:moveTo>
                <a:lnTo>
                  <a:pt x="555026" y="0"/>
                </a:lnTo>
                <a:lnTo>
                  <a:pt x="935605" y="0"/>
                </a:lnTo>
                <a:lnTo>
                  <a:pt x="935605" y="474562"/>
                </a:lnTo>
                <a:lnTo>
                  <a:pt x="619158" y="474562"/>
                </a:lnTo>
                <a:lnTo>
                  <a:pt x="555026" y="474562"/>
                </a:lnTo>
                <a:lnTo>
                  <a:pt x="0" y="474562"/>
                </a:lnTo>
                <a:close/>
              </a:path>
            </a:pathLst>
          </a:custGeom>
          <a:solidFill>
            <a:srgbClr val="FE5757"/>
          </a:solidFill>
          <a:ln>
            <a:solidFill>
              <a:srgbClr val="FE5757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1350"/>
          </a:p>
        </p:txBody>
      </p:sp>
      <p:pic>
        <p:nvPicPr>
          <p:cNvPr id="16" name="Picture 1">
            <a:extLst>
              <a:ext uri="{FF2B5EF4-FFF2-40B4-BE49-F238E27FC236}">
                <a16:creationId xmlns:a16="http://schemas.microsoft.com/office/drawing/2014/main" id="{28613ED8-7AEF-B0F0-92F0-21595CC868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85968" y="6468088"/>
            <a:ext cx="381965" cy="33071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67682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Pentagon 5">
            <a:extLst>
              <a:ext uri="{FF2B5EF4-FFF2-40B4-BE49-F238E27FC236}">
                <a16:creationId xmlns:a16="http://schemas.microsoft.com/office/drawing/2014/main" id="{1C9DC009-082F-956C-F885-1FE263EFE500}"/>
              </a:ext>
            </a:extLst>
          </p:cNvPr>
          <p:cNvSpPr/>
          <p:nvPr userDrawn="1"/>
        </p:nvSpPr>
        <p:spPr>
          <a:xfrm>
            <a:off x="8289421" y="2304260"/>
            <a:ext cx="1875096" cy="1950440"/>
          </a:xfrm>
          <a:prstGeom prst="homePlate">
            <a:avLst>
              <a:gd name="adj" fmla="val 27777"/>
            </a:avLst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918517F1-6B0F-587B-4F62-B8339CBCA0D9}"/>
              </a:ext>
            </a:extLst>
          </p:cNvPr>
          <p:cNvSpPr/>
          <p:nvPr userDrawn="1"/>
        </p:nvSpPr>
        <p:spPr>
          <a:xfrm>
            <a:off x="6096004" y="2070420"/>
            <a:ext cx="2912319" cy="2410428"/>
          </a:xfrm>
          <a:prstGeom prst="hexagon">
            <a:avLst/>
          </a:prstGeom>
          <a:solidFill>
            <a:srgbClr val="FE5757"/>
          </a:solidFill>
          <a:ln w="7620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F7E63CE5-7FA1-E2EC-DF14-B6F402F1F7CA}"/>
              </a:ext>
            </a:extLst>
          </p:cNvPr>
          <p:cNvSpPr/>
          <p:nvPr userDrawn="1"/>
        </p:nvSpPr>
        <p:spPr>
          <a:xfrm>
            <a:off x="6253226" y="2187620"/>
            <a:ext cx="2597873" cy="2176041"/>
          </a:xfrm>
          <a:prstGeom prst="hexagon">
            <a:avLst/>
          </a:prstGeom>
          <a:solidFill>
            <a:schemeClr val="bg1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E54D526D-005B-73AA-4564-1577D3AD3C8B}"/>
              </a:ext>
            </a:extLst>
          </p:cNvPr>
          <p:cNvSpPr/>
          <p:nvPr userDrawn="1"/>
        </p:nvSpPr>
        <p:spPr>
          <a:xfrm>
            <a:off x="6364489" y="2304260"/>
            <a:ext cx="2375339" cy="1950440"/>
          </a:xfrm>
          <a:prstGeom prst="hexagon">
            <a:avLst/>
          </a:prstGeom>
          <a:solidFill>
            <a:schemeClr val="bg1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8CE1680-0C85-C1BE-EEB8-943365471C8C}"/>
              </a:ext>
            </a:extLst>
          </p:cNvPr>
          <p:cNvSpPr/>
          <p:nvPr userDrawn="1"/>
        </p:nvSpPr>
        <p:spPr>
          <a:xfrm>
            <a:off x="9708421" y="2304260"/>
            <a:ext cx="2483583" cy="1950440"/>
          </a:xfrm>
          <a:custGeom>
            <a:avLst/>
            <a:gdLst>
              <a:gd name="connsiteX0" fmla="*/ 0 w 2483582"/>
              <a:gd name="connsiteY0" fmla="*/ 0 h 1950440"/>
              <a:gd name="connsiteX1" fmla="*/ 1125484 w 2483582"/>
              <a:gd name="connsiteY1" fmla="*/ 0 h 1950440"/>
              <a:gd name="connsiteX2" fmla="*/ 1727158 w 2483582"/>
              <a:gd name="connsiteY2" fmla="*/ 0 h 1950440"/>
              <a:gd name="connsiteX3" fmla="*/ 2483582 w 2483582"/>
              <a:gd name="connsiteY3" fmla="*/ 0 h 1950440"/>
              <a:gd name="connsiteX4" fmla="*/ 2483582 w 2483582"/>
              <a:gd name="connsiteY4" fmla="*/ 1950440 h 1950440"/>
              <a:gd name="connsiteX5" fmla="*/ 1727158 w 2483582"/>
              <a:gd name="connsiteY5" fmla="*/ 1950440 h 1950440"/>
              <a:gd name="connsiteX6" fmla="*/ 1125484 w 2483582"/>
              <a:gd name="connsiteY6" fmla="*/ 1950440 h 1950440"/>
              <a:gd name="connsiteX7" fmla="*/ 0 w 2483582"/>
              <a:gd name="connsiteY7" fmla="*/ 1950440 h 1950440"/>
              <a:gd name="connsiteX8" fmla="*/ 523810 w 2483582"/>
              <a:gd name="connsiteY8" fmla="*/ 975220 h 195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3582" h="1950440">
                <a:moveTo>
                  <a:pt x="0" y="0"/>
                </a:moveTo>
                <a:lnTo>
                  <a:pt x="1125484" y="0"/>
                </a:lnTo>
                <a:lnTo>
                  <a:pt x="1727158" y="0"/>
                </a:lnTo>
                <a:lnTo>
                  <a:pt x="2483582" y="0"/>
                </a:lnTo>
                <a:lnTo>
                  <a:pt x="2483582" y="1950440"/>
                </a:lnTo>
                <a:lnTo>
                  <a:pt x="1727158" y="1950440"/>
                </a:lnTo>
                <a:lnTo>
                  <a:pt x="1125484" y="1950440"/>
                </a:lnTo>
                <a:lnTo>
                  <a:pt x="0" y="1950440"/>
                </a:lnTo>
                <a:lnTo>
                  <a:pt x="523810" y="975220"/>
                </a:lnTo>
                <a:close/>
              </a:path>
            </a:pathLst>
          </a:custGeom>
          <a:solidFill>
            <a:srgbClr val="AAAAAA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1350"/>
          </a:p>
        </p:txBody>
      </p:sp>
      <p:sp>
        <p:nvSpPr>
          <p:cNvPr id="21" name="Picture Placeholder 7">
            <a:extLst>
              <a:ext uri="{FF2B5EF4-FFF2-40B4-BE49-F238E27FC236}">
                <a16:creationId xmlns:a16="http://schemas.microsoft.com/office/drawing/2014/main" id="{F9BAE0E9-6B6F-308E-7A95-36F95B2DC4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6173" y="2304260"/>
            <a:ext cx="2375337" cy="1950440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705B31E-63CC-D035-0A08-8A87113690F2}"/>
              </a:ext>
            </a:extLst>
          </p:cNvPr>
          <p:cNvGrpSpPr/>
          <p:nvPr userDrawn="1"/>
        </p:nvGrpSpPr>
        <p:grpSpPr>
          <a:xfrm rot="10800000">
            <a:off x="8851253" y="0"/>
            <a:ext cx="3340747" cy="474562"/>
            <a:chOff x="149831" y="6539235"/>
            <a:chExt cx="3340747" cy="474562"/>
          </a:xfrm>
        </p:grpSpPr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8C9828B4-724E-C057-45F3-970CBA47A99C}"/>
                </a:ext>
              </a:extLst>
            </p:cNvPr>
            <p:cNvSpPr/>
            <p:nvPr userDrawn="1"/>
          </p:nvSpPr>
          <p:spPr>
            <a:xfrm flipH="1">
              <a:off x="1403230" y="67429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35BAD29B-B0A1-E36F-4151-F07C24A3E685}"/>
                </a:ext>
              </a:extLst>
            </p:cNvPr>
            <p:cNvSpPr/>
            <p:nvPr userDrawn="1"/>
          </p:nvSpPr>
          <p:spPr>
            <a:xfrm flipH="1">
              <a:off x="738996" y="66394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F9298F8-43DE-28A1-AEE4-EA0FB6E0217A}"/>
                </a:ext>
              </a:extLst>
            </p:cNvPr>
            <p:cNvSpPr/>
            <p:nvPr userDrawn="1"/>
          </p:nvSpPr>
          <p:spPr>
            <a:xfrm flipH="1">
              <a:off x="149831" y="65392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B4E12B7-0AE3-6EDF-0C61-04B6780BBA04}"/>
              </a:ext>
            </a:extLst>
          </p:cNvPr>
          <p:cNvGrpSpPr/>
          <p:nvPr userDrawn="1"/>
        </p:nvGrpSpPr>
        <p:grpSpPr>
          <a:xfrm>
            <a:off x="-2569" y="6386835"/>
            <a:ext cx="3340747" cy="474562"/>
            <a:chOff x="-2569" y="6386835"/>
            <a:chExt cx="3340747" cy="474562"/>
          </a:xfrm>
        </p:grpSpPr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E0001F2E-43A2-11CA-21DC-6DA1CA6712D2}"/>
                </a:ext>
              </a:extLst>
            </p:cNvPr>
            <p:cNvSpPr/>
            <p:nvPr userDrawn="1"/>
          </p:nvSpPr>
          <p:spPr>
            <a:xfrm flipH="1">
              <a:off x="1250830" y="65905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63AC2024-E4CA-0B91-FCFD-3462F6C8D491}"/>
                </a:ext>
              </a:extLst>
            </p:cNvPr>
            <p:cNvSpPr/>
            <p:nvPr userDrawn="1"/>
          </p:nvSpPr>
          <p:spPr>
            <a:xfrm flipH="1">
              <a:off x="586596" y="64870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455A386-98C7-E268-1FBC-6C8AE3D3B605}"/>
                </a:ext>
              </a:extLst>
            </p:cNvPr>
            <p:cNvSpPr/>
            <p:nvPr userDrawn="1"/>
          </p:nvSpPr>
          <p:spPr>
            <a:xfrm flipH="1">
              <a:off x="-2569" y="63868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C2E1701F-E592-8DFF-C8A5-E0DFF05C67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744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Pentagon 5">
            <a:extLst>
              <a:ext uri="{FF2B5EF4-FFF2-40B4-BE49-F238E27FC236}">
                <a16:creationId xmlns:a16="http://schemas.microsoft.com/office/drawing/2014/main" id="{1C9DC009-082F-956C-F885-1FE263EFE500}"/>
              </a:ext>
            </a:extLst>
          </p:cNvPr>
          <p:cNvSpPr/>
          <p:nvPr userDrawn="1"/>
        </p:nvSpPr>
        <p:spPr>
          <a:xfrm rot="5400000">
            <a:off x="9221032" y="3472608"/>
            <a:ext cx="1875096" cy="1950440"/>
          </a:xfrm>
          <a:prstGeom prst="homePlate">
            <a:avLst>
              <a:gd name="adj" fmla="val 18566"/>
            </a:avLst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7C0C8C-832B-A807-7A47-7B5FC1DEF41D}"/>
              </a:ext>
            </a:extLst>
          </p:cNvPr>
          <p:cNvGrpSpPr/>
          <p:nvPr userDrawn="1"/>
        </p:nvGrpSpPr>
        <p:grpSpPr>
          <a:xfrm rot="5400000">
            <a:off x="8653460" y="1635207"/>
            <a:ext cx="2995862" cy="2670697"/>
            <a:chOff x="6096000" y="2070420"/>
            <a:chExt cx="2912319" cy="2410428"/>
          </a:xfrm>
        </p:grpSpPr>
        <p:sp>
          <p:nvSpPr>
            <p:cNvPr id="3" name="Hexagon 2">
              <a:extLst>
                <a:ext uri="{FF2B5EF4-FFF2-40B4-BE49-F238E27FC236}">
                  <a16:creationId xmlns:a16="http://schemas.microsoft.com/office/drawing/2014/main" id="{918517F1-6B0F-587B-4F62-B8339CBCA0D9}"/>
                </a:ext>
              </a:extLst>
            </p:cNvPr>
            <p:cNvSpPr/>
            <p:nvPr userDrawn="1"/>
          </p:nvSpPr>
          <p:spPr>
            <a:xfrm>
              <a:off x="6096000" y="2070420"/>
              <a:ext cx="2912319" cy="2410428"/>
            </a:xfrm>
            <a:prstGeom prst="hexagon">
              <a:avLst/>
            </a:prstGeom>
            <a:solidFill>
              <a:srgbClr val="FE5757"/>
            </a:solidFill>
            <a:ln w="76200"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4" name="Hexagon 3">
              <a:extLst>
                <a:ext uri="{FF2B5EF4-FFF2-40B4-BE49-F238E27FC236}">
                  <a16:creationId xmlns:a16="http://schemas.microsoft.com/office/drawing/2014/main" id="{F7E63CE5-7FA1-E2EC-DF14-B6F402F1F7CA}"/>
                </a:ext>
              </a:extLst>
            </p:cNvPr>
            <p:cNvSpPr/>
            <p:nvPr userDrawn="1"/>
          </p:nvSpPr>
          <p:spPr>
            <a:xfrm>
              <a:off x="6253222" y="2187614"/>
              <a:ext cx="2597873" cy="2176041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5" name="Hexagon 4">
              <a:extLst>
                <a:ext uri="{FF2B5EF4-FFF2-40B4-BE49-F238E27FC236}">
                  <a16:creationId xmlns:a16="http://schemas.microsoft.com/office/drawing/2014/main" id="{E54D526D-005B-73AA-4564-1577D3AD3C8B}"/>
                </a:ext>
              </a:extLst>
            </p:cNvPr>
            <p:cNvSpPr/>
            <p:nvPr userDrawn="1"/>
          </p:nvSpPr>
          <p:spPr>
            <a:xfrm>
              <a:off x="6402910" y="2304260"/>
              <a:ext cx="2316107" cy="1950440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</p:grp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8CE1680-0C85-C1BE-EEB8-943365471C8C}"/>
              </a:ext>
            </a:extLst>
          </p:cNvPr>
          <p:cNvSpPr/>
          <p:nvPr userDrawn="1"/>
        </p:nvSpPr>
        <p:spPr>
          <a:xfrm rot="5400000">
            <a:off x="9275060" y="5006448"/>
            <a:ext cx="1752665" cy="1950440"/>
          </a:xfrm>
          <a:custGeom>
            <a:avLst/>
            <a:gdLst>
              <a:gd name="connsiteX0" fmla="*/ 0 w 2483582"/>
              <a:gd name="connsiteY0" fmla="*/ 0 h 1950440"/>
              <a:gd name="connsiteX1" fmla="*/ 1125484 w 2483582"/>
              <a:gd name="connsiteY1" fmla="*/ 0 h 1950440"/>
              <a:gd name="connsiteX2" fmla="*/ 1727158 w 2483582"/>
              <a:gd name="connsiteY2" fmla="*/ 0 h 1950440"/>
              <a:gd name="connsiteX3" fmla="*/ 2483582 w 2483582"/>
              <a:gd name="connsiteY3" fmla="*/ 0 h 1950440"/>
              <a:gd name="connsiteX4" fmla="*/ 2483582 w 2483582"/>
              <a:gd name="connsiteY4" fmla="*/ 1950440 h 1950440"/>
              <a:gd name="connsiteX5" fmla="*/ 1727158 w 2483582"/>
              <a:gd name="connsiteY5" fmla="*/ 1950440 h 1950440"/>
              <a:gd name="connsiteX6" fmla="*/ 1125484 w 2483582"/>
              <a:gd name="connsiteY6" fmla="*/ 1950440 h 1950440"/>
              <a:gd name="connsiteX7" fmla="*/ 0 w 2483582"/>
              <a:gd name="connsiteY7" fmla="*/ 1950440 h 1950440"/>
              <a:gd name="connsiteX8" fmla="*/ 523810 w 2483582"/>
              <a:gd name="connsiteY8" fmla="*/ 975220 h 195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3582" h="1950440">
                <a:moveTo>
                  <a:pt x="0" y="0"/>
                </a:moveTo>
                <a:lnTo>
                  <a:pt x="1125484" y="0"/>
                </a:lnTo>
                <a:lnTo>
                  <a:pt x="1727158" y="0"/>
                </a:lnTo>
                <a:lnTo>
                  <a:pt x="2483582" y="0"/>
                </a:lnTo>
                <a:lnTo>
                  <a:pt x="2483582" y="1950440"/>
                </a:lnTo>
                <a:lnTo>
                  <a:pt x="1727158" y="1950440"/>
                </a:lnTo>
                <a:lnTo>
                  <a:pt x="1125484" y="1950440"/>
                </a:lnTo>
                <a:lnTo>
                  <a:pt x="0" y="1950440"/>
                </a:lnTo>
                <a:lnTo>
                  <a:pt x="523810" y="975220"/>
                </a:lnTo>
                <a:close/>
              </a:path>
            </a:pathLst>
          </a:custGeom>
          <a:solidFill>
            <a:srgbClr val="AAAAAA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135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88B6232-09BB-0E5A-E92D-76DC108748D7}"/>
              </a:ext>
            </a:extLst>
          </p:cNvPr>
          <p:cNvGrpSpPr/>
          <p:nvPr userDrawn="1"/>
        </p:nvGrpSpPr>
        <p:grpSpPr>
          <a:xfrm rot="10800000">
            <a:off x="8851253" y="0"/>
            <a:ext cx="3340747" cy="474562"/>
            <a:chOff x="149831" y="6539235"/>
            <a:chExt cx="3340747" cy="474562"/>
          </a:xfrm>
        </p:grpSpPr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D84183B5-03D2-E00E-71C7-BD6AC5D440F9}"/>
                </a:ext>
              </a:extLst>
            </p:cNvPr>
            <p:cNvSpPr/>
            <p:nvPr userDrawn="1"/>
          </p:nvSpPr>
          <p:spPr>
            <a:xfrm flipH="1">
              <a:off x="1403230" y="67429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2D7C2A1F-7BAD-EF12-EBD5-B40A61181D44}"/>
                </a:ext>
              </a:extLst>
            </p:cNvPr>
            <p:cNvSpPr/>
            <p:nvPr userDrawn="1"/>
          </p:nvSpPr>
          <p:spPr>
            <a:xfrm flipH="1">
              <a:off x="738996" y="66394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1E328C5-4B42-C368-515A-0DA4E522C428}"/>
                </a:ext>
              </a:extLst>
            </p:cNvPr>
            <p:cNvSpPr/>
            <p:nvPr userDrawn="1"/>
          </p:nvSpPr>
          <p:spPr>
            <a:xfrm flipH="1">
              <a:off x="149831" y="65392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A6A8FF7-4615-9F99-B92B-38DF97B07D08}"/>
              </a:ext>
            </a:extLst>
          </p:cNvPr>
          <p:cNvGrpSpPr/>
          <p:nvPr userDrawn="1"/>
        </p:nvGrpSpPr>
        <p:grpSpPr>
          <a:xfrm>
            <a:off x="-2569" y="6386835"/>
            <a:ext cx="3340747" cy="474562"/>
            <a:chOff x="-2569" y="6386835"/>
            <a:chExt cx="3340747" cy="474562"/>
          </a:xfrm>
        </p:grpSpPr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A3E9277C-638D-AB00-1271-819A58B8CCF7}"/>
                </a:ext>
              </a:extLst>
            </p:cNvPr>
            <p:cNvSpPr/>
            <p:nvPr userDrawn="1"/>
          </p:nvSpPr>
          <p:spPr>
            <a:xfrm flipH="1">
              <a:off x="1250830" y="65905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DB9610E3-E659-B1EF-BF4B-DD16121AB3F8}"/>
                </a:ext>
              </a:extLst>
            </p:cNvPr>
            <p:cNvSpPr/>
            <p:nvPr userDrawn="1"/>
          </p:nvSpPr>
          <p:spPr>
            <a:xfrm flipH="1">
              <a:off x="586596" y="64870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F1D2FC4-6B49-9524-78B5-7C6FE6CB4C2C}"/>
                </a:ext>
              </a:extLst>
            </p:cNvPr>
            <p:cNvSpPr/>
            <p:nvPr userDrawn="1"/>
          </p:nvSpPr>
          <p:spPr>
            <a:xfrm flipH="1">
              <a:off x="-2569" y="63868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343B94A-542F-91DC-997A-DE44BDA427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6200000">
            <a:off x="8959462" y="1899089"/>
            <a:ext cx="2375337" cy="2161042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237A8BAC-97CD-408C-49FC-97AEB8D9FD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7870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B469B62-5E51-4DC7-C32E-1B24B8AC8B11}"/>
              </a:ext>
            </a:extLst>
          </p:cNvPr>
          <p:cNvGrpSpPr/>
          <p:nvPr userDrawn="1"/>
        </p:nvGrpSpPr>
        <p:grpSpPr>
          <a:xfrm>
            <a:off x="0" y="6374919"/>
            <a:ext cx="12191998" cy="483081"/>
            <a:chOff x="0" y="6374919"/>
            <a:chExt cx="12191998" cy="483081"/>
          </a:xfrm>
        </p:grpSpPr>
        <p:sp>
          <p:nvSpPr>
            <p:cNvPr id="4" name="Parallelogram 3">
              <a:extLst>
                <a:ext uri="{FF2B5EF4-FFF2-40B4-BE49-F238E27FC236}">
                  <a16:creationId xmlns:a16="http://schemas.microsoft.com/office/drawing/2014/main" id="{376A7C67-BD20-C8F6-4B2D-D57B8DEFB591}"/>
                </a:ext>
              </a:extLst>
            </p:cNvPr>
            <p:cNvSpPr/>
            <p:nvPr userDrawn="1"/>
          </p:nvSpPr>
          <p:spPr>
            <a:xfrm flipH="1">
              <a:off x="522437" y="6374919"/>
              <a:ext cx="11669561" cy="483081"/>
            </a:xfrm>
            <a:prstGeom prst="parallelogram">
              <a:avLst>
                <a:gd name="adj" fmla="val 0"/>
              </a:avLst>
            </a:prstGeom>
            <a:solidFill>
              <a:srgbClr val="AAAAA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F63D109-268C-9124-3854-A8D2D7DDBDDD}"/>
                </a:ext>
              </a:extLst>
            </p:cNvPr>
            <p:cNvSpPr/>
            <p:nvPr userDrawn="1"/>
          </p:nvSpPr>
          <p:spPr>
            <a:xfrm>
              <a:off x="0" y="6374919"/>
              <a:ext cx="849086" cy="483081"/>
            </a:xfrm>
            <a:custGeom>
              <a:avLst/>
              <a:gdLst>
                <a:gd name="connsiteX0" fmla="*/ 1293962 w 1846580"/>
                <a:gd name="connsiteY0" fmla="*/ 0 h 483080"/>
                <a:gd name="connsiteX1" fmla="*/ 1846580 w 1846580"/>
                <a:gd name="connsiteY1" fmla="*/ 483079 h 483080"/>
                <a:gd name="connsiteX2" fmla="*/ 1293962 w 1846580"/>
                <a:gd name="connsiteY2" fmla="*/ 483079 h 483080"/>
                <a:gd name="connsiteX3" fmla="*/ 1293962 w 1846580"/>
                <a:gd name="connsiteY3" fmla="*/ 483080 h 483080"/>
                <a:gd name="connsiteX4" fmla="*/ 0 w 1846580"/>
                <a:gd name="connsiteY4" fmla="*/ 483080 h 483080"/>
                <a:gd name="connsiteX5" fmla="*/ 0 w 1846580"/>
                <a:gd name="connsiteY5" fmla="*/ 1 h 483080"/>
                <a:gd name="connsiteX6" fmla="*/ 1293962 w 1846580"/>
                <a:gd name="connsiteY6" fmla="*/ 1 h 48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6580" h="483080">
                  <a:moveTo>
                    <a:pt x="1293962" y="0"/>
                  </a:moveTo>
                  <a:lnTo>
                    <a:pt x="1846580" y="483079"/>
                  </a:lnTo>
                  <a:lnTo>
                    <a:pt x="1293962" y="483079"/>
                  </a:lnTo>
                  <a:lnTo>
                    <a:pt x="1293962" y="483080"/>
                  </a:lnTo>
                  <a:lnTo>
                    <a:pt x="0" y="483080"/>
                  </a:lnTo>
                  <a:lnTo>
                    <a:pt x="0" y="1"/>
                  </a:lnTo>
                  <a:lnTo>
                    <a:pt x="129396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00596A00-8A3B-D7D5-1FB9-97BD6DC778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18245" y="6455298"/>
              <a:ext cx="404193" cy="3499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8815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28779882-C1A3-0310-7DC2-29005EA2ED60}"/>
              </a:ext>
            </a:extLst>
          </p:cNvPr>
          <p:cNvGrpSpPr/>
          <p:nvPr userDrawn="1"/>
        </p:nvGrpSpPr>
        <p:grpSpPr>
          <a:xfrm rot="10800000">
            <a:off x="8851253" y="0"/>
            <a:ext cx="3340747" cy="474562"/>
            <a:chOff x="149831" y="6539235"/>
            <a:chExt cx="3340747" cy="474562"/>
          </a:xfrm>
        </p:grpSpPr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316F7A60-045E-53A5-88CB-8A243690377F}"/>
                </a:ext>
              </a:extLst>
            </p:cNvPr>
            <p:cNvSpPr/>
            <p:nvPr userDrawn="1"/>
          </p:nvSpPr>
          <p:spPr>
            <a:xfrm flipH="1">
              <a:off x="1403230" y="67429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2780399B-DD97-F578-818D-739694B12C5E}"/>
                </a:ext>
              </a:extLst>
            </p:cNvPr>
            <p:cNvSpPr/>
            <p:nvPr userDrawn="1"/>
          </p:nvSpPr>
          <p:spPr>
            <a:xfrm flipH="1">
              <a:off x="738996" y="66394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19CAAC0-82B8-1402-3EB3-FB3B36F6057A}"/>
                </a:ext>
              </a:extLst>
            </p:cNvPr>
            <p:cNvSpPr/>
            <p:nvPr userDrawn="1"/>
          </p:nvSpPr>
          <p:spPr>
            <a:xfrm flipH="1">
              <a:off x="149831" y="65392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4987FE0-E308-BC34-7F53-E7CEBD84EB71}"/>
              </a:ext>
            </a:extLst>
          </p:cNvPr>
          <p:cNvGrpSpPr/>
          <p:nvPr userDrawn="1"/>
        </p:nvGrpSpPr>
        <p:grpSpPr>
          <a:xfrm>
            <a:off x="-2569" y="6386835"/>
            <a:ext cx="3340747" cy="474562"/>
            <a:chOff x="-2569" y="6386835"/>
            <a:chExt cx="3340747" cy="474562"/>
          </a:xfrm>
        </p:grpSpPr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90A5404E-ED50-300F-6643-31C590349D95}"/>
                </a:ext>
              </a:extLst>
            </p:cNvPr>
            <p:cNvSpPr/>
            <p:nvPr userDrawn="1"/>
          </p:nvSpPr>
          <p:spPr>
            <a:xfrm flipH="1">
              <a:off x="1250830" y="65905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681E09EA-C79C-C9E9-B6BD-B7FAF614F43F}"/>
                </a:ext>
              </a:extLst>
            </p:cNvPr>
            <p:cNvSpPr/>
            <p:nvPr userDrawn="1"/>
          </p:nvSpPr>
          <p:spPr>
            <a:xfrm flipH="1">
              <a:off x="586596" y="64870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3D300AD-CF01-1D39-CF2F-483E8A6B66AA}"/>
                </a:ext>
              </a:extLst>
            </p:cNvPr>
            <p:cNvSpPr/>
            <p:nvPr userDrawn="1"/>
          </p:nvSpPr>
          <p:spPr>
            <a:xfrm flipH="1">
              <a:off x="-2569" y="63868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pic>
        <p:nvPicPr>
          <p:cNvPr id="3" name="Picture 1">
            <a:extLst>
              <a:ext uri="{FF2B5EF4-FFF2-40B4-BE49-F238E27FC236}">
                <a16:creationId xmlns:a16="http://schemas.microsoft.com/office/drawing/2014/main" id="{FBD41551-02D0-6015-00B2-A43E9BCCAF1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252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B5BD597-B898-859F-5464-054DD0CE9DC1}"/>
              </a:ext>
            </a:extLst>
          </p:cNvPr>
          <p:cNvSpPr/>
          <p:nvPr userDrawn="1"/>
        </p:nvSpPr>
        <p:spPr>
          <a:xfrm flipH="1">
            <a:off x="586595" y="6390231"/>
            <a:ext cx="11605404" cy="471165"/>
          </a:xfrm>
          <a:prstGeom prst="rect">
            <a:avLst/>
          </a:prstGeom>
          <a:solidFill>
            <a:srgbClr val="AAAAAA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55D3037-8C9A-A109-178A-C333F6749B76}"/>
              </a:ext>
            </a:extLst>
          </p:cNvPr>
          <p:cNvSpPr/>
          <p:nvPr userDrawn="1"/>
        </p:nvSpPr>
        <p:spPr>
          <a:xfrm flipH="1">
            <a:off x="-2569" y="6386835"/>
            <a:ext cx="935605" cy="474562"/>
          </a:xfrm>
          <a:custGeom>
            <a:avLst/>
            <a:gdLst>
              <a:gd name="connsiteX0" fmla="*/ 316447 w 935605"/>
              <a:gd name="connsiteY0" fmla="*/ 0 h 474562"/>
              <a:gd name="connsiteX1" fmla="*/ 555026 w 935605"/>
              <a:gd name="connsiteY1" fmla="*/ 0 h 474562"/>
              <a:gd name="connsiteX2" fmla="*/ 935605 w 935605"/>
              <a:gd name="connsiteY2" fmla="*/ 0 h 474562"/>
              <a:gd name="connsiteX3" fmla="*/ 935605 w 935605"/>
              <a:gd name="connsiteY3" fmla="*/ 474562 h 474562"/>
              <a:gd name="connsiteX4" fmla="*/ 619158 w 935605"/>
              <a:gd name="connsiteY4" fmla="*/ 474562 h 474562"/>
              <a:gd name="connsiteX5" fmla="*/ 555026 w 935605"/>
              <a:gd name="connsiteY5" fmla="*/ 474562 h 474562"/>
              <a:gd name="connsiteX6" fmla="*/ 0 w 935605"/>
              <a:gd name="connsiteY6" fmla="*/ 474562 h 47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5605" h="474562">
                <a:moveTo>
                  <a:pt x="316447" y="0"/>
                </a:moveTo>
                <a:lnTo>
                  <a:pt x="555026" y="0"/>
                </a:lnTo>
                <a:lnTo>
                  <a:pt x="935605" y="0"/>
                </a:lnTo>
                <a:lnTo>
                  <a:pt x="935605" y="474562"/>
                </a:lnTo>
                <a:lnTo>
                  <a:pt x="619158" y="474562"/>
                </a:lnTo>
                <a:lnTo>
                  <a:pt x="555026" y="474562"/>
                </a:lnTo>
                <a:lnTo>
                  <a:pt x="0" y="474562"/>
                </a:lnTo>
                <a:close/>
              </a:path>
            </a:pathLst>
          </a:custGeom>
          <a:solidFill>
            <a:srgbClr val="FE5757"/>
          </a:solidFill>
          <a:ln>
            <a:solidFill>
              <a:srgbClr val="FE5757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135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0A1EE89F-EE26-1EF6-A142-81320F1C61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85968" y="6468088"/>
            <a:ext cx="381965" cy="33071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902102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A0585097-82DC-A8BA-517E-F025273FEE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92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>
            <a:extLst>
              <a:ext uri="{FF2B5EF4-FFF2-40B4-BE49-F238E27FC236}">
                <a16:creationId xmlns:a16="http://schemas.microsoft.com/office/drawing/2014/main" id="{BF37C06B-8697-3427-E868-27CD864FD31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43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5318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28779882-C1A3-0310-7DC2-29005EA2ED60}"/>
              </a:ext>
            </a:extLst>
          </p:cNvPr>
          <p:cNvGrpSpPr/>
          <p:nvPr userDrawn="1"/>
        </p:nvGrpSpPr>
        <p:grpSpPr>
          <a:xfrm rot="10800000">
            <a:off x="8851253" y="0"/>
            <a:ext cx="3340747" cy="474562"/>
            <a:chOff x="149831" y="6539235"/>
            <a:chExt cx="3340747" cy="474562"/>
          </a:xfrm>
        </p:grpSpPr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316F7A60-045E-53A5-88CB-8A243690377F}"/>
                </a:ext>
              </a:extLst>
            </p:cNvPr>
            <p:cNvSpPr/>
            <p:nvPr userDrawn="1"/>
          </p:nvSpPr>
          <p:spPr>
            <a:xfrm flipH="1">
              <a:off x="1403230" y="67429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2780399B-DD97-F578-818D-739694B12C5E}"/>
                </a:ext>
              </a:extLst>
            </p:cNvPr>
            <p:cNvSpPr/>
            <p:nvPr userDrawn="1"/>
          </p:nvSpPr>
          <p:spPr>
            <a:xfrm flipH="1">
              <a:off x="738996" y="66394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19CAAC0-82B8-1402-3EB3-FB3B36F6057A}"/>
                </a:ext>
              </a:extLst>
            </p:cNvPr>
            <p:cNvSpPr/>
            <p:nvPr userDrawn="1"/>
          </p:nvSpPr>
          <p:spPr>
            <a:xfrm flipH="1">
              <a:off x="149831" y="65392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4987FE0-E308-BC34-7F53-E7CEBD84EB71}"/>
              </a:ext>
            </a:extLst>
          </p:cNvPr>
          <p:cNvGrpSpPr/>
          <p:nvPr userDrawn="1"/>
        </p:nvGrpSpPr>
        <p:grpSpPr>
          <a:xfrm>
            <a:off x="-2569" y="6386835"/>
            <a:ext cx="3340747" cy="474562"/>
            <a:chOff x="-2569" y="6386835"/>
            <a:chExt cx="3340747" cy="474562"/>
          </a:xfrm>
        </p:grpSpPr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90A5404E-ED50-300F-6643-31C590349D95}"/>
                </a:ext>
              </a:extLst>
            </p:cNvPr>
            <p:cNvSpPr/>
            <p:nvPr userDrawn="1"/>
          </p:nvSpPr>
          <p:spPr>
            <a:xfrm flipH="1">
              <a:off x="1250830" y="65905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681E09EA-C79C-C9E9-B6BD-B7FAF614F43F}"/>
                </a:ext>
              </a:extLst>
            </p:cNvPr>
            <p:cNvSpPr/>
            <p:nvPr userDrawn="1"/>
          </p:nvSpPr>
          <p:spPr>
            <a:xfrm flipH="1">
              <a:off x="586596" y="64870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3D300AD-CF01-1D39-CF2F-483E8A6B66AA}"/>
                </a:ext>
              </a:extLst>
            </p:cNvPr>
            <p:cNvSpPr/>
            <p:nvPr userDrawn="1"/>
          </p:nvSpPr>
          <p:spPr>
            <a:xfrm flipH="1">
              <a:off x="-2569" y="63868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0F79B4B-02E2-24B3-3D23-5218771DDF87}"/>
              </a:ext>
            </a:extLst>
          </p:cNvPr>
          <p:cNvSpPr txBox="1"/>
          <p:nvPr userDrawn="1"/>
        </p:nvSpPr>
        <p:spPr>
          <a:xfrm>
            <a:off x="646982" y="267204"/>
            <a:ext cx="920133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3600" b="1">
                <a:solidFill>
                  <a:srgbClr val="7F7F7F"/>
                </a:solidFill>
                <a:latin typeface="Franklin Gothic Medium" panose="020B0603020102020204" pitchFamily="34" charset="0"/>
              </a:rPr>
              <a:t>Case Study: XXX</a:t>
            </a:r>
            <a:endParaRPr lang="en-IN" sz="3600" b="1">
              <a:solidFill>
                <a:srgbClr val="7F7F7F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68F9422-9A97-1A1E-5555-B9B527E53336}"/>
              </a:ext>
            </a:extLst>
          </p:cNvPr>
          <p:cNvSpPr/>
          <p:nvPr userDrawn="1"/>
        </p:nvSpPr>
        <p:spPr>
          <a:xfrm>
            <a:off x="646982" y="1082842"/>
            <a:ext cx="11053711" cy="1263316"/>
          </a:xfrm>
          <a:prstGeom prst="roundRect">
            <a:avLst>
              <a:gd name="adj" fmla="val 10338"/>
            </a:avLst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7A164-9D9D-7EFD-1003-54A9DC45BA2E}"/>
              </a:ext>
            </a:extLst>
          </p:cNvPr>
          <p:cNvSpPr txBox="1"/>
          <p:nvPr userDrawn="1"/>
        </p:nvSpPr>
        <p:spPr>
          <a:xfrm>
            <a:off x="851519" y="1327256"/>
            <a:ext cx="10693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Franklin Gothic Medium" panose="020B0603020102020204" pitchFamily="34" charset="0"/>
              </a:rPr>
              <a:t>STUDY NAME</a:t>
            </a:r>
            <a:endParaRPr lang="en-IN" sz="240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FC48D8-7E02-E3B6-1153-D1165F6BF7BE}"/>
              </a:ext>
            </a:extLst>
          </p:cNvPr>
          <p:cNvSpPr txBox="1"/>
          <p:nvPr userDrawn="1"/>
        </p:nvSpPr>
        <p:spPr>
          <a:xfrm>
            <a:off x="851518" y="1788921"/>
            <a:ext cx="10693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Franklin Gothic Medium" panose="020B0603020102020204" pitchFamily="34" charset="0"/>
              </a:rPr>
              <a:t>Description</a:t>
            </a:r>
            <a:endParaRPr lang="en-IN" sz="140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6083BB7-D0D6-7D73-8983-6E7B50EC4A62}"/>
              </a:ext>
            </a:extLst>
          </p:cNvPr>
          <p:cNvGrpSpPr/>
          <p:nvPr userDrawn="1"/>
        </p:nvGrpSpPr>
        <p:grpSpPr>
          <a:xfrm>
            <a:off x="646982" y="2494999"/>
            <a:ext cx="5449018" cy="1718069"/>
            <a:chOff x="646982" y="2494999"/>
            <a:chExt cx="5449018" cy="1718069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A0E1B2F7-B288-3AFF-2FB7-4A8BA84194C9}"/>
                </a:ext>
              </a:extLst>
            </p:cNvPr>
            <p:cNvSpPr/>
            <p:nvPr/>
          </p:nvSpPr>
          <p:spPr>
            <a:xfrm>
              <a:off x="646982" y="2494999"/>
              <a:ext cx="5449018" cy="1718069"/>
            </a:xfrm>
            <a:prstGeom prst="roundRect">
              <a:avLst>
                <a:gd name="adj" fmla="val 10338"/>
              </a:avLst>
            </a:prstGeom>
            <a:solidFill>
              <a:srgbClr val="FE575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CB88257-B044-C76A-D0F8-9073E600A257}"/>
                </a:ext>
              </a:extLst>
            </p:cNvPr>
            <p:cNvSpPr txBox="1"/>
            <p:nvPr/>
          </p:nvSpPr>
          <p:spPr>
            <a:xfrm>
              <a:off x="827088" y="2614407"/>
              <a:ext cx="5116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Franklin Gothic Medium" panose="020B0603020102020204" pitchFamily="34" charset="0"/>
                </a:rPr>
                <a:t>THE CHALLENGE</a:t>
              </a:r>
              <a:endParaRPr lang="en-IN" sz="2000">
                <a:solidFill>
                  <a:schemeClr val="bg1"/>
                </a:solidFill>
                <a:latin typeface="Franklin Gothic Medium" panose="020B06030201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3ED599B-B604-AC1B-3084-73E9F3D14D63}"/>
                </a:ext>
              </a:extLst>
            </p:cNvPr>
            <p:cNvSpPr txBox="1"/>
            <p:nvPr/>
          </p:nvSpPr>
          <p:spPr>
            <a:xfrm>
              <a:off x="851519" y="3014517"/>
              <a:ext cx="50920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Franklin Gothic Medium" panose="020B0603020102020204" pitchFamily="34" charset="0"/>
                </a:rPr>
                <a:t>Description</a:t>
              </a:r>
              <a:endParaRPr lang="en-IN" sz="1400">
                <a:latin typeface="Franklin Gothic Medium" panose="020B0603020102020204" pitchFamily="34" charset="0"/>
              </a:endParaRPr>
            </a:p>
          </p:txBody>
        </p:sp>
      </p:grp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581AE24-0A8A-7038-BA4E-B1E83019A860}"/>
              </a:ext>
            </a:extLst>
          </p:cNvPr>
          <p:cNvSpPr/>
          <p:nvPr userDrawn="1"/>
        </p:nvSpPr>
        <p:spPr>
          <a:xfrm>
            <a:off x="6251675" y="2494999"/>
            <a:ext cx="5449018" cy="1718069"/>
          </a:xfrm>
          <a:prstGeom prst="roundRect">
            <a:avLst>
              <a:gd name="adj" fmla="val 10338"/>
            </a:avLst>
          </a:prstGeom>
          <a:solidFill>
            <a:srgbClr val="FE57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522EE2-CB57-1F6D-AA75-290A0902305D}"/>
              </a:ext>
            </a:extLst>
          </p:cNvPr>
          <p:cNvSpPr txBox="1"/>
          <p:nvPr userDrawn="1"/>
        </p:nvSpPr>
        <p:spPr>
          <a:xfrm>
            <a:off x="6431781" y="2614407"/>
            <a:ext cx="5116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Franklin Gothic Medium" panose="020B0603020102020204" pitchFamily="34" charset="0"/>
              </a:rPr>
              <a:t>THE INSIGHT</a:t>
            </a:r>
            <a:endParaRPr lang="en-IN" sz="200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D9BA2D-3BEC-AC33-B2FE-CA2B5E8E0AEE}"/>
              </a:ext>
            </a:extLst>
          </p:cNvPr>
          <p:cNvSpPr txBox="1"/>
          <p:nvPr userDrawn="1"/>
        </p:nvSpPr>
        <p:spPr>
          <a:xfrm>
            <a:off x="6456212" y="3014517"/>
            <a:ext cx="5092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Franklin Gothic Medium" panose="020B0603020102020204" pitchFamily="34" charset="0"/>
              </a:rPr>
              <a:t>Description</a:t>
            </a:r>
            <a:endParaRPr lang="en-IN" sz="1400">
              <a:latin typeface="Franklin Gothic Medium" panose="020B0603020102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13004AC-671B-1E0B-69FA-CC0E608C9D43}"/>
              </a:ext>
            </a:extLst>
          </p:cNvPr>
          <p:cNvSpPr/>
          <p:nvPr userDrawn="1"/>
        </p:nvSpPr>
        <p:spPr>
          <a:xfrm>
            <a:off x="646982" y="4364260"/>
            <a:ext cx="5449018" cy="1718069"/>
          </a:xfrm>
          <a:prstGeom prst="roundRect">
            <a:avLst>
              <a:gd name="adj" fmla="val 10338"/>
            </a:avLst>
          </a:prstGeom>
          <a:solidFill>
            <a:srgbClr val="FE57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F57FC6A-CC9B-EC6E-95B5-ED3BD5D1FA3C}"/>
              </a:ext>
            </a:extLst>
          </p:cNvPr>
          <p:cNvSpPr txBox="1"/>
          <p:nvPr userDrawn="1"/>
        </p:nvSpPr>
        <p:spPr>
          <a:xfrm>
            <a:off x="827088" y="4483668"/>
            <a:ext cx="5116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Franklin Gothic Medium" panose="020B0603020102020204" pitchFamily="34" charset="0"/>
              </a:rPr>
              <a:t>OUR APPROACH</a:t>
            </a:r>
            <a:endParaRPr lang="en-IN" sz="200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40740F-2BAD-61F8-01FA-BD4D2356D63A}"/>
              </a:ext>
            </a:extLst>
          </p:cNvPr>
          <p:cNvSpPr txBox="1"/>
          <p:nvPr userDrawn="1"/>
        </p:nvSpPr>
        <p:spPr>
          <a:xfrm>
            <a:off x="851519" y="4883778"/>
            <a:ext cx="5092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Franklin Gothic Medium" panose="020B0603020102020204" pitchFamily="34" charset="0"/>
              </a:rPr>
              <a:t>Description</a:t>
            </a:r>
            <a:endParaRPr lang="en-IN" sz="1400">
              <a:latin typeface="Franklin Gothic Medium" panose="020B060302010202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1B8616E-3ADF-2FC7-8BC1-4A3F2D4A2162}"/>
              </a:ext>
            </a:extLst>
          </p:cNvPr>
          <p:cNvSpPr/>
          <p:nvPr userDrawn="1"/>
        </p:nvSpPr>
        <p:spPr>
          <a:xfrm>
            <a:off x="6251675" y="4364260"/>
            <a:ext cx="5449018" cy="1718069"/>
          </a:xfrm>
          <a:prstGeom prst="roundRect">
            <a:avLst>
              <a:gd name="adj" fmla="val 10338"/>
            </a:avLst>
          </a:prstGeom>
          <a:solidFill>
            <a:srgbClr val="FE57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8022030-2FBD-0B69-FBB4-FE04D1F304B1}"/>
              </a:ext>
            </a:extLst>
          </p:cNvPr>
          <p:cNvSpPr txBox="1"/>
          <p:nvPr userDrawn="1"/>
        </p:nvSpPr>
        <p:spPr>
          <a:xfrm>
            <a:off x="6431781" y="4483668"/>
            <a:ext cx="5116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Franklin Gothic Medium" panose="020B0603020102020204" pitchFamily="34" charset="0"/>
              </a:rPr>
              <a:t>THE IMPACT</a:t>
            </a:r>
            <a:endParaRPr lang="en-IN" sz="200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7EEE2F7-D4F8-8764-665E-BE627D17CE92}"/>
              </a:ext>
            </a:extLst>
          </p:cNvPr>
          <p:cNvSpPr txBox="1"/>
          <p:nvPr userDrawn="1"/>
        </p:nvSpPr>
        <p:spPr>
          <a:xfrm>
            <a:off x="6456212" y="4883778"/>
            <a:ext cx="5092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Franklin Gothic Medium" panose="020B0603020102020204" pitchFamily="34" charset="0"/>
              </a:rPr>
              <a:t>Description</a:t>
            </a:r>
            <a:endParaRPr lang="en-IN" sz="1400">
              <a:latin typeface="Franklin Gothic Medium" panose="020B0603020102020204" pitchFamily="34" charset="0"/>
            </a:endParaRPr>
          </a:p>
        </p:txBody>
      </p:sp>
      <p:pic>
        <p:nvPicPr>
          <p:cNvPr id="28" name="Picture 1">
            <a:extLst>
              <a:ext uri="{FF2B5EF4-FFF2-40B4-BE49-F238E27FC236}">
                <a16:creationId xmlns:a16="http://schemas.microsoft.com/office/drawing/2014/main" id="{DF26E2B2-FCC9-7E1E-9AAF-BDD5A25548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531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28779882-C1A3-0310-7DC2-29005EA2ED60}"/>
              </a:ext>
            </a:extLst>
          </p:cNvPr>
          <p:cNvGrpSpPr/>
          <p:nvPr userDrawn="1"/>
        </p:nvGrpSpPr>
        <p:grpSpPr>
          <a:xfrm rot="10800000">
            <a:off x="8851253" y="0"/>
            <a:ext cx="3340747" cy="474562"/>
            <a:chOff x="149831" y="6539235"/>
            <a:chExt cx="3340747" cy="474562"/>
          </a:xfrm>
        </p:grpSpPr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316F7A60-045E-53A5-88CB-8A243690377F}"/>
                </a:ext>
              </a:extLst>
            </p:cNvPr>
            <p:cNvSpPr/>
            <p:nvPr userDrawn="1"/>
          </p:nvSpPr>
          <p:spPr>
            <a:xfrm flipH="1">
              <a:off x="1403230" y="67429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2780399B-DD97-F578-818D-739694B12C5E}"/>
                </a:ext>
              </a:extLst>
            </p:cNvPr>
            <p:cNvSpPr/>
            <p:nvPr userDrawn="1"/>
          </p:nvSpPr>
          <p:spPr>
            <a:xfrm flipH="1">
              <a:off x="738996" y="66394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19CAAC0-82B8-1402-3EB3-FB3B36F6057A}"/>
                </a:ext>
              </a:extLst>
            </p:cNvPr>
            <p:cNvSpPr/>
            <p:nvPr userDrawn="1"/>
          </p:nvSpPr>
          <p:spPr>
            <a:xfrm flipH="1">
              <a:off x="149831" y="65392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4987FE0-E308-BC34-7F53-E7CEBD84EB71}"/>
              </a:ext>
            </a:extLst>
          </p:cNvPr>
          <p:cNvGrpSpPr/>
          <p:nvPr userDrawn="1"/>
        </p:nvGrpSpPr>
        <p:grpSpPr>
          <a:xfrm>
            <a:off x="-2569" y="6386835"/>
            <a:ext cx="3340747" cy="474562"/>
            <a:chOff x="-2569" y="6386835"/>
            <a:chExt cx="3340747" cy="474562"/>
          </a:xfrm>
        </p:grpSpPr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90A5404E-ED50-300F-6643-31C590349D95}"/>
                </a:ext>
              </a:extLst>
            </p:cNvPr>
            <p:cNvSpPr/>
            <p:nvPr userDrawn="1"/>
          </p:nvSpPr>
          <p:spPr>
            <a:xfrm flipH="1">
              <a:off x="1250830" y="65905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681E09EA-C79C-C9E9-B6BD-B7FAF614F43F}"/>
                </a:ext>
              </a:extLst>
            </p:cNvPr>
            <p:cNvSpPr/>
            <p:nvPr userDrawn="1"/>
          </p:nvSpPr>
          <p:spPr>
            <a:xfrm flipH="1">
              <a:off x="586596" y="64870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3D300AD-CF01-1D39-CF2F-483E8A6B66AA}"/>
                </a:ext>
              </a:extLst>
            </p:cNvPr>
            <p:cNvSpPr/>
            <p:nvPr userDrawn="1"/>
          </p:nvSpPr>
          <p:spPr>
            <a:xfrm flipH="1">
              <a:off x="-2569" y="63868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8A5E2DD-F7E4-C5C3-5F77-9E57EED997C2}"/>
              </a:ext>
            </a:extLst>
          </p:cNvPr>
          <p:cNvSpPr/>
          <p:nvPr/>
        </p:nvSpPr>
        <p:spPr>
          <a:xfrm>
            <a:off x="586508" y="1419225"/>
            <a:ext cx="3433041" cy="4657452"/>
          </a:xfrm>
          <a:prstGeom prst="roundRect">
            <a:avLst>
              <a:gd name="adj" fmla="val 3751"/>
            </a:avLst>
          </a:prstGeom>
          <a:solidFill>
            <a:srgbClr val="AAAAA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0" i="0" u="none" strike="noStrike" baseline="0">
              <a:solidFill>
                <a:srgbClr val="000000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D577CF9-7826-E4DF-7977-0E6EE82F400A}"/>
              </a:ext>
            </a:extLst>
          </p:cNvPr>
          <p:cNvSpPr/>
          <p:nvPr userDrawn="1"/>
        </p:nvSpPr>
        <p:spPr>
          <a:xfrm>
            <a:off x="918141" y="1180553"/>
            <a:ext cx="2752725" cy="472870"/>
          </a:xfrm>
          <a:prstGeom prst="roundRect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5522D2E-7098-1DC2-6837-D36F98EFD512}"/>
              </a:ext>
            </a:extLst>
          </p:cNvPr>
          <p:cNvSpPr/>
          <p:nvPr userDrawn="1"/>
        </p:nvSpPr>
        <p:spPr>
          <a:xfrm>
            <a:off x="4351182" y="1419225"/>
            <a:ext cx="3433041" cy="4657452"/>
          </a:xfrm>
          <a:prstGeom prst="roundRect">
            <a:avLst>
              <a:gd name="adj" fmla="val 3751"/>
            </a:avLst>
          </a:prstGeom>
          <a:solidFill>
            <a:srgbClr val="AAAAA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0" i="0" u="none" strike="noStrike" baseline="0">
              <a:solidFill>
                <a:srgbClr val="000000"/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444B8C9-7569-DA86-CC74-190B5C2918C9}"/>
              </a:ext>
            </a:extLst>
          </p:cNvPr>
          <p:cNvSpPr/>
          <p:nvPr userDrawn="1"/>
        </p:nvSpPr>
        <p:spPr>
          <a:xfrm>
            <a:off x="4682815" y="1180553"/>
            <a:ext cx="2752725" cy="472870"/>
          </a:xfrm>
          <a:prstGeom prst="roundRect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A004D32-198D-D255-A200-0B68998D8EEF}"/>
              </a:ext>
            </a:extLst>
          </p:cNvPr>
          <p:cNvSpPr/>
          <p:nvPr userDrawn="1"/>
        </p:nvSpPr>
        <p:spPr>
          <a:xfrm>
            <a:off x="8115856" y="1419225"/>
            <a:ext cx="3433041" cy="4657452"/>
          </a:xfrm>
          <a:prstGeom prst="roundRect">
            <a:avLst>
              <a:gd name="adj" fmla="val 3751"/>
            </a:avLst>
          </a:prstGeom>
          <a:solidFill>
            <a:srgbClr val="AAAAA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0" i="0" u="none" strike="noStrike" baseline="0">
              <a:solidFill>
                <a:srgbClr val="000000"/>
              </a:solidFill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7ACE9073-D8EC-1585-394C-D513F26380DF}"/>
              </a:ext>
            </a:extLst>
          </p:cNvPr>
          <p:cNvSpPr/>
          <p:nvPr userDrawn="1"/>
        </p:nvSpPr>
        <p:spPr>
          <a:xfrm>
            <a:off x="8447489" y="1180553"/>
            <a:ext cx="2752725" cy="472870"/>
          </a:xfrm>
          <a:prstGeom prst="roundRect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DA2A482E-BE59-C236-D09E-967DCE7AB3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650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48BA070-7A12-F8B8-5D1D-DCF26D1F330D}"/>
              </a:ext>
            </a:extLst>
          </p:cNvPr>
          <p:cNvGrpSpPr/>
          <p:nvPr userDrawn="1"/>
        </p:nvGrpSpPr>
        <p:grpSpPr>
          <a:xfrm>
            <a:off x="-1" y="6383438"/>
            <a:ext cx="3340748" cy="474563"/>
            <a:chOff x="-1" y="6383438"/>
            <a:chExt cx="3340748" cy="474563"/>
          </a:xfrm>
        </p:grpSpPr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90A5404E-ED50-300F-6643-31C590349D95}"/>
                </a:ext>
              </a:extLst>
            </p:cNvPr>
            <p:cNvSpPr/>
            <p:nvPr userDrawn="1"/>
          </p:nvSpPr>
          <p:spPr>
            <a:xfrm flipH="1">
              <a:off x="1414732" y="6383439"/>
              <a:ext cx="1926015" cy="474562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681E09EA-C79C-C9E9-B6BD-B7FAF614F43F}"/>
                </a:ext>
              </a:extLst>
            </p:cNvPr>
            <p:cNvSpPr/>
            <p:nvPr userDrawn="1"/>
          </p:nvSpPr>
          <p:spPr>
            <a:xfrm flipH="1">
              <a:off x="707103" y="6383438"/>
              <a:ext cx="935605" cy="474562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3D300AD-CF01-1D39-CF2F-483E8A6B66AA}"/>
                </a:ext>
              </a:extLst>
            </p:cNvPr>
            <p:cNvSpPr/>
            <p:nvPr userDrawn="1"/>
          </p:nvSpPr>
          <p:spPr>
            <a:xfrm flipH="1">
              <a:off x="-1" y="6383438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F77968-21BC-5CF1-4841-F7740B17ABBE}"/>
              </a:ext>
            </a:extLst>
          </p:cNvPr>
          <p:cNvGrpSpPr/>
          <p:nvPr userDrawn="1"/>
        </p:nvGrpSpPr>
        <p:grpSpPr>
          <a:xfrm rot="10800000">
            <a:off x="8851252" y="0"/>
            <a:ext cx="3340748" cy="474563"/>
            <a:chOff x="-1" y="6383438"/>
            <a:chExt cx="3340748" cy="474563"/>
          </a:xfrm>
        </p:grpSpPr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DF475B50-75A0-4B96-F463-67DFB9456D6A}"/>
                </a:ext>
              </a:extLst>
            </p:cNvPr>
            <p:cNvSpPr/>
            <p:nvPr userDrawn="1"/>
          </p:nvSpPr>
          <p:spPr>
            <a:xfrm flipH="1">
              <a:off x="1414732" y="6383439"/>
              <a:ext cx="1926015" cy="474562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BE736FD9-E85D-3B0A-05A4-B64BB30BD986}"/>
                </a:ext>
              </a:extLst>
            </p:cNvPr>
            <p:cNvSpPr/>
            <p:nvPr userDrawn="1"/>
          </p:nvSpPr>
          <p:spPr>
            <a:xfrm flipH="1">
              <a:off x="707103" y="6383438"/>
              <a:ext cx="935605" cy="474562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2F360F8-0B26-65C1-A929-E606955B9166}"/>
                </a:ext>
              </a:extLst>
            </p:cNvPr>
            <p:cNvSpPr/>
            <p:nvPr userDrawn="1"/>
          </p:nvSpPr>
          <p:spPr>
            <a:xfrm flipH="1">
              <a:off x="-1" y="6383438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519B5F2-C4EC-2E67-ABD0-E6FBD89CD5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4257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gradFill flip="none" rotWithShape="1">
          <a:gsLst>
            <a:gs pos="0">
              <a:srgbClr val="AAAAAA"/>
            </a:gs>
            <a:gs pos="100000">
              <a:srgbClr val="FE5757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86F3846D-D499-513C-445C-3EC5D3B35C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562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Pr>
        <a:gradFill flip="none" rotWithShape="1">
          <a:gsLst>
            <a:gs pos="0">
              <a:srgbClr val="AAAAAA"/>
            </a:gs>
            <a:gs pos="100000">
              <a:srgbClr val="FE5757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1D7775-F72E-99CB-D0DE-F44E5CEE1F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41EF0C3-2324-F553-E1C3-1187FBF8843E}"/>
              </a:ext>
            </a:extLst>
          </p:cNvPr>
          <p:cNvSpPr/>
          <p:nvPr userDrawn="1"/>
        </p:nvSpPr>
        <p:spPr>
          <a:xfrm>
            <a:off x="-2" y="2613392"/>
            <a:ext cx="12192002" cy="1631216"/>
          </a:xfrm>
          <a:prstGeom prst="rect">
            <a:avLst/>
          </a:prstGeom>
          <a:solidFill>
            <a:schemeClr val="tx1">
              <a:lumMod val="85000"/>
              <a:lumOff val="1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1BB553A4-1AB9-FF24-2820-E39A091A568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468583" y="2885551"/>
            <a:ext cx="9254836" cy="927271"/>
          </a:xfrm>
          <a:prstGeom prst="hexagon">
            <a:avLst>
              <a:gd name="adj" fmla="val 0"/>
              <a:gd name="vf" fmla="val 115470"/>
            </a:avLst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1815D5BF-FB04-D1CA-C4BF-9F72CFACDB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415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736BDD1-7B1F-A1D8-E760-6F9519AE39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duotone>
              <a:prstClr val="black"/>
              <a:srgbClr val="AAAAA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7890" y="1189529"/>
            <a:ext cx="5811520" cy="4738832"/>
          </a:xfrm>
          <a:prstGeom prst="hexagon">
            <a:avLst/>
          </a:prstGeom>
        </p:spPr>
      </p:pic>
      <p:sp>
        <p:nvSpPr>
          <p:cNvPr id="19" name="Hexagon 18">
            <a:extLst>
              <a:ext uri="{FF2B5EF4-FFF2-40B4-BE49-F238E27FC236}">
                <a16:creationId xmlns:a16="http://schemas.microsoft.com/office/drawing/2014/main" id="{D65450B9-AC65-45FA-0B65-7A9C4E5DA84A}"/>
              </a:ext>
            </a:extLst>
          </p:cNvPr>
          <p:cNvSpPr/>
          <p:nvPr userDrawn="1"/>
        </p:nvSpPr>
        <p:spPr>
          <a:xfrm>
            <a:off x="10884852" y="1066845"/>
            <a:ext cx="772160" cy="67056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AC8235E6-7482-4BB8-9F46-246D0E5578DA}"/>
              </a:ext>
            </a:extLst>
          </p:cNvPr>
          <p:cNvSpPr/>
          <p:nvPr userDrawn="1"/>
        </p:nvSpPr>
        <p:spPr>
          <a:xfrm>
            <a:off x="10884852" y="5349239"/>
            <a:ext cx="501015" cy="472440"/>
          </a:xfrm>
          <a:prstGeom prst="hexagon">
            <a:avLst/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2B4DA8-AC16-4681-4205-F9D0E811C9E0}"/>
              </a:ext>
            </a:extLst>
          </p:cNvPr>
          <p:cNvSpPr txBox="1"/>
          <p:nvPr userDrawn="1"/>
        </p:nvSpPr>
        <p:spPr>
          <a:xfrm>
            <a:off x="453707" y="5067783"/>
            <a:ext cx="51206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>
                <a:solidFill>
                  <a:srgbClr val="AAAAAA"/>
                </a:solidFill>
                <a:latin typeface="Franklin Gothic Medium" panose="020B0603020102020204" pitchFamily="34" charset="0"/>
              </a:rPr>
              <a:t>SMART MOVE </a:t>
            </a:r>
            <a:r>
              <a:rPr lang="en-US" sz="3300" b="1">
                <a:solidFill>
                  <a:srgbClr val="FE5757"/>
                </a:solidFill>
                <a:latin typeface="Franklin Gothic Medium" panose="020B0603020102020204" pitchFamily="34" charset="0"/>
              </a:rPr>
              <a:t>VENTURES</a:t>
            </a:r>
            <a:endParaRPr lang="en-IN" sz="3300" b="1">
              <a:solidFill>
                <a:srgbClr val="FE5757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7" name="Hexagon 16">
            <a:extLst>
              <a:ext uri="{FF2B5EF4-FFF2-40B4-BE49-F238E27FC236}">
                <a16:creationId xmlns:a16="http://schemas.microsoft.com/office/drawing/2014/main" id="{195E5D0A-D61B-A837-9D23-8F486101B24F}"/>
              </a:ext>
            </a:extLst>
          </p:cNvPr>
          <p:cNvSpPr/>
          <p:nvPr userDrawn="1"/>
        </p:nvSpPr>
        <p:spPr>
          <a:xfrm>
            <a:off x="6523671" y="5349239"/>
            <a:ext cx="1335406" cy="115824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754EB9D2-8BBC-7BA7-4064-59B3F3D734CF}"/>
              </a:ext>
            </a:extLst>
          </p:cNvPr>
          <p:cNvSpPr/>
          <p:nvPr userDrawn="1"/>
        </p:nvSpPr>
        <p:spPr>
          <a:xfrm>
            <a:off x="11064406" y="4099561"/>
            <a:ext cx="772160" cy="670560"/>
          </a:xfrm>
          <a:prstGeom prst="hexagon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62406D0D-9DF4-DCFF-8BB1-983C53FE63DB}"/>
              </a:ext>
            </a:extLst>
          </p:cNvPr>
          <p:cNvSpPr/>
          <p:nvPr userDrawn="1"/>
        </p:nvSpPr>
        <p:spPr>
          <a:xfrm>
            <a:off x="5855968" y="1066845"/>
            <a:ext cx="1335405" cy="1158240"/>
          </a:xfrm>
          <a:prstGeom prst="hexagon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pic>
        <p:nvPicPr>
          <p:cNvPr id="14" name="Picture 13" descr="A red and black logo&#10;&#10;Description automatically generated">
            <a:extLst>
              <a:ext uri="{FF2B5EF4-FFF2-40B4-BE49-F238E27FC236}">
                <a16:creationId xmlns:a16="http://schemas.microsoft.com/office/drawing/2014/main" id="{AE0A0265-384F-C974-D587-3201980D48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0163" y="1427480"/>
            <a:ext cx="1937906" cy="193790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8BD5B91-EF79-ABB5-D9BE-9ED390F25ED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0163" y="2396433"/>
            <a:ext cx="1937906" cy="193790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D1CC8F0-A1B1-988E-D778-FACC73C0DE4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0163" y="3365386"/>
            <a:ext cx="1937906" cy="1937906"/>
          </a:xfrm>
          <a:prstGeom prst="rect">
            <a:avLst/>
          </a:prstGeom>
        </p:spPr>
      </p:pic>
      <p:pic>
        <p:nvPicPr>
          <p:cNvPr id="5" name="Picture 4" descr="A red triangle logo&#10;&#10;Description automatically generated">
            <a:extLst>
              <a:ext uri="{FF2B5EF4-FFF2-40B4-BE49-F238E27FC236}">
                <a16:creationId xmlns:a16="http://schemas.microsoft.com/office/drawing/2014/main" id="{FC7C57BB-F7A7-4239-52F4-F49DEB7B452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4144" y="-72532"/>
            <a:ext cx="673418" cy="67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814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E48CD93C-293F-B89A-D78B-1FC30F8824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rgbClr val="AAAAA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56"/>
          <a:stretch/>
        </p:blipFill>
        <p:spPr>
          <a:xfrm>
            <a:off x="10456909" y="4360055"/>
            <a:ext cx="1059455" cy="900890"/>
          </a:xfrm>
          <a:prstGeom prst="hexagon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4ADBA9-BE40-CBF3-78E5-EB0FCDACA7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duotone>
              <a:prstClr val="black"/>
              <a:srgbClr val="FE575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9537" y="4894271"/>
            <a:ext cx="1112516" cy="900992"/>
          </a:xfrm>
          <a:prstGeom prst="hexagon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EDB837-A101-D56B-E915-3C752D38A0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duotone>
              <a:prstClr val="black"/>
              <a:srgbClr val="FE575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7701" y="5899295"/>
            <a:ext cx="1079507" cy="896617"/>
          </a:xfrm>
          <a:prstGeom prst="hexagon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ED8487-9A84-731A-B1F3-2D10A0AAAC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duotone>
              <a:prstClr val="black"/>
              <a:srgbClr val="AAAAA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33576" y="5377186"/>
            <a:ext cx="1058101" cy="883917"/>
          </a:xfrm>
          <a:prstGeom prst="hexagon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2AC0ED78-5782-15D5-5424-151ACFF7EE8E}"/>
              </a:ext>
            </a:extLst>
          </p:cNvPr>
          <p:cNvSpPr/>
          <p:nvPr userDrawn="1"/>
        </p:nvSpPr>
        <p:spPr>
          <a:xfrm>
            <a:off x="8507451" y="5352905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9EFCE901-4F3E-F466-C5A3-338227F4EC20}"/>
              </a:ext>
            </a:extLst>
          </p:cNvPr>
          <p:cNvSpPr/>
          <p:nvPr userDrawn="1"/>
        </p:nvSpPr>
        <p:spPr>
          <a:xfrm>
            <a:off x="8519027" y="430388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67C43A3F-D87A-C0FD-05EA-68106078AA66}"/>
              </a:ext>
            </a:extLst>
          </p:cNvPr>
          <p:cNvSpPr/>
          <p:nvPr userDrawn="1"/>
        </p:nvSpPr>
        <p:spPr>
          <a:xfrm>
            <a:off x="9484083" y="4866930"/>
            <a:ext cx="1112516" cy="934720"/>
          </a:xfrm>
          <a:prstGeom prst="hexagon">
            <a:avLst/>
          </a:prstGeom>
          <a:noFill/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1" name="Hexagon 10">
            <a:extLst>
              <a:ext uri="{FF2B5EF4-FFF2-40B4-BE49-F238E27FC236}">
                <a16:creationId xmlns:a16="http://schemas.microsoft.com/office/drawing/2014/main" id="{7906EFEC-89A6-F883-3419-DB663A488A82}"/>
              </a:ext>
            </a:extLst>
          </p:cNvPr>
          <p:cNvSpPr/>
          <p:nvPr userDrawn="1"/>
        </p:nvSpPr>
        <p:spPr>
          <a:xfrm>
            <a:off x="10434591" y="537322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8A5C8219-2235-0973-E5DF-3EF618352E6D}"/>
              </a:ext>
            </a:extLst>
          </p:cNvPr>
          <p:cNvSpPr/>
          <p:nvPr userDrawn="1"/>
        </p:nvSpPr>
        <p:spPr>
          <a:xfrm>
            <a:off x="10426127" y="4337195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9C541D36-9919-1D3C-A357-0E4F53821374}"/>
              </a:ext>
            </a:extLst>
          </p:cNvPr>
          <p:cNvSpPr/>
          <p:nvPr userDrawn="1"/>
        </p:nvSpPr>
        <p:spPr>
          <a:xfrm>
            <a:off x="10461987" y="3286760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B3AA8392-1229-7E86-E4E3-DDBF30C688C4}"/>
              </a:ext>
            </a:extLst>
          </p:cNvPr>
          <p:cNvSpPr/>
          <p:nvPr userDrawn="1"/>
        </p:nvSpPr>
        <p:spPr>
          <a:xfrm>
            <a:off x="7530819" y="5887720"/>
            <a:ext cx="1112516" cy="934720"/>
          </a:xfrm>
          <a:prstGeom prst="hexagon">
            <a:avLst/>
          </a:prstGeom>
          <a:noFill/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423FDD67-9E2E-0F8C-CEF3-4BE8FD3FD4D2}"/>
              </a:ext>
            </a:extLst>
          </p:cNvPr>
          <p:cNvSpPr/>
          <p:nvPr userDrawn="1"/>
        </p:nvSpPr>
        <p:spPr>
          <a:xfrm>
            <a:off x="6554187" y="5369560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id="{5F819CA5-0D44-CB28-26B2-3904D599EF47}"/>
              </a:ext>
            </a:extLst>
          </p:cNvPr>
          <p:cNvSpPr/>
          <p:nvPr userDrawn="1"/>
        </p:nvSpPr>
        <p:spPr>
          <a:xfrm>
            <a:off x="5570124" y="5887720"/>
            <a:ext cx="1112516" cy="934720"/>
          </a:xfrm>
          <a:prstGeom prst="hexagon">
            <a:avLst/>
          </a:prstGeom>
          <a:solidFill>
            <a:srgbClr val="AAAAAA"/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25F1619F-EBCC-FF5D-9BA2-EBAFB397B390}"/>
              </a:ext>
            </a:extLst>
          </p:cNvPr>
          <p:cNvSpPr/>
          <p:nvPr userDrawn="1"/>
        </p:nvSpPr>
        <p:spPr>
          <a:xfrm>
            <a:off x="9484083" y="5899295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4" name="Arrow: Pentagon 23">
            <a:extLst>
              <a:ext uri="{FF2B5EF4-FFF2-40B4-BE49-F238E27FC236}">
                <a16:creationId xmlns:a16="http://schemas.microsoft.com/office/drawing/2014/main" id="{35ACBF32-05F7-485B-486F-51BE7C1E1B1A}"/>
              </a:ext>
            </a:extLst>
          </p:cNvPr>
          <p:cNvSpPr/>
          <p:nvPr userDrawn="1"/>
        </p:nvSpPr>
        <p:spPr>
          <a:xfrm rot="10800000">
            <a:off x="11420111" y="3852314"/>
            <a:ext cx="731520" cy="900891"/>
          </a:xfrm>
          <a:prstGeom prst="homePlate">
            <a:avLst>
              <a:gd name="adj" fmla="val 28986"/>
            </a:avLst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5" name="Arrow: Pentagon 24">
            <a:extLst>
              <a:ext uri="{FF2B5EF4-FFF2-40B4-BE49-F238E27FC236}">
                <a16:creationId xmlns:a16="http://schemas.microsoft.com/office/drawing/2014/main" id="{8FB5A295-938C-0C4D-2B2C-F40A82E13613}"/>
              </a:ext>
            </a:extLst>
          </p:cNvPr>
          <p:cNvSpPr/>
          <p:nvPr userDrawn="1"/>
        </p:nvSpPr>
        <p:spPr>
          <a:xfrm rot="10800000">
            <a:off x="11420111" y="4866646"/>
            <a:ext cx="731520" cy="934719"/>
          </a:xfrm>
          <a:prstGeom prst="homePlate">
            <a:avLst>
              <a:gd name="adj" fmla="val 28986"/>
            </a:avLst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6" name="Arrow: Pentagon 25">
            <a:extLst>
              <a:ext uri="{FF2B5EF4-FFF2-40B4-BE49-F238E27FC236}">
                <a16:creationId xmlns:a16="http://schemas.microsoft.com/office/drawing/2014/main" id="{556A039F-39E6-7B56-EC34-3F8884924670}"/>
              </a:ext>
            </a:extLst>
          </p:cNvPr>
          <p:cNvSpPr/>
          <p:nvPr userDrawn="1"/>
        </p:nvSpPr>
        <p:spPr>
          <a:xfrm rot="10800000">
            <a:off x="11421525" y="5891390"/>
            <a:ext cx="731520" cy="934719"/>
          </a:xfrm>
          <a:prstGeom prst="homePlate">
            <a:avLst>
              <a:gd name="adj" fmla="val 28986"/>
            </a:avLst>
          </a:prstGeom>
          <a:solidFill>
            <a:srgbClr val="AAAAAA"/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8" name="Flowchart: Manual Operation 27">
            <a:extLst>
              <a:ext uri="{FF2B5EF4-FFF2-40B4-BE49-F238E27FC236}">
                <a16:creationId xmlns:a16="http://schemas.microsoft.com/office/drawing/2014/main" id="{60EBC863-4E48-B161-CF00-D83F0E23A406}"/>
              </a:ext>
            </a:extLst>
          </p:cNvPr>
          <p:cNvSpPr/>
          <p:nvPr userDrawn="1"/>
        </p:nvSpPr>
        <p:spPr>
          <a:xfrm rot="10800000">
            <a:off x="6581934" y="6384146"/>
            <a:ext cx="1077343" cy="452120"/>
          </a:xfrm>
          <a:prstGeom prst="flowChartManualOperati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9" name="Flowchart: Manual Operation 28">
            <a:extLst>
              <a:ext uri="{FF2B5EF4-FFF2-40B4-BE49-F238E27FC236}">
                <a16:creationId xmlns:a16="http://schemas.microsoft.com/office/drawing/2014/main" id="{7BC0B614-A757-50C3-071A-1EC1E77BDA80}"/>
              </a:ext>
            </a:extLst>
          </p:cNvPr>
          <p:cNvSpPr/>
          <p:nvPr userDrawn="1"/>
        </p:nvSpPr>
        <p:spPr>
          <a:xfrm rot="10800000">
            <a:off x="10462911" y="6389225"/>
            <a:ext cx="1077343" cy="452120"/>
          </a:xfrm>
          <a:prstGeom prst="flowChartManualOperati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30" name="Flowchart: Manual Operation 29">
            <a:extLst>
              <a:ext uri="{FF2B5EF4-FFF2-40B4-BE49-F238E27FC236}">
                <a16:creationId xmlns:a16="http://schemas.microsoft.com/office/drawing/2014/main" id="{38CDECA9-BCC0-C95D-09FB-0E06D83BE09E}"/>
              </a:ext>
            </a:extLst>
          </p:cNvPr>
          <p:cNvSpPr/>
          <p:nvPr userDrawn="1"/>
        </p:nvSpPr>
        <p:spPr>
          <a:xfrm rot="10800000">
            <a:off x="8514338" y="6373985"/>
            <a:ext cx="1077343" cy="452120"/>
          </a:xfrm>
          <a:prstGeom prst="flowChartManualOperation">
            <a:avLst/>
          </a:prstGeom>
          <a:solidFill>
            <a:srgbClr val="AAAAAA"/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pic>
        <p:nvPicPr>
          <p:cNvPr id="2" name="Picture 1" descr="A red triangle logo&#10;&#10;Description automatically generated">
            <a:extLst>
              <a:ext uri="{FF2B5EF4-FFF2-40B4-BE49-F238E27FC236}">
                <a16:creationId xmlns:a16="http://schemas.microsoft.com/office/drawing/2014/main" id="{D2983FA2-E8B8-3C12-57C4-291E1832166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4144" y="-72532"/>
            <a:ext cx="673418" cy="67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375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>
            <a:extLst>
              <a:ext uri="{FF2B5EF4-FFF2-40B4-BE49-F238E27FC236}">
                <a16:creationId xmlns:a16="http://schemas.microsoft.com/office/drawing/2014/main" id="{6CF886F5-890A-0618-D144-D3564BF8F78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448307" y="6394364"/>
            <a:ext cx="1112516" cy="927271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4365AD5E-8EE9-F4D3-F6C6-30267B2DE9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420111" y="4866646"/>
            <a:ext cx="1112516" cy="927271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21" name="Picture Placeholder 7">
            <a:extLst>
              <a:ext uri="{FF2B5EF4-FFF2-40B4-BE49-F238E27FC236}">
                <a16:creationId xmlns:a16="http://schemas.microsoft.com/office/drawing/2014/main" id="{F3724B76-1933-3ADC-0425-95C9936F4F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26127" y="4337764"/>
            <a:ext cx="1112516" cy="927271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F0967C75-948B-02C0-4BFF-B56C14CF90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94385" y="4874094"/>
            <a:ext cx="1112516" cy="927271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E3BFAEB6-7B02-E69A-48BE-00B566D6910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476169" y="5917910"/>
            <a:ext cx="1122823" cy="918065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AC7BFE70-2E29-4671-DEA2-5170CE28E0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07445" y="5369560"/>
            <a:ext cx="1122823" cy="918065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2AC0ED78-5782-15D5-5424-151ACFF7EE8E}"/>
              </a:ext>
            </a:extLst>
          </p:cNvPr>
          <p:cNvSpPr/>
          <p:nvPr userDrawn="1"/>
        </p:nvSpPr>
        <p:spPr>
          <a:xfrm>
            <a:off x="8507451" y="535290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9EFCE901-4F3E-F466-C5A3-338227F4EC20}"/>
              </a:ext>
            </a:extLst>
          </p:cNvPr>
          <p:cNvSpPr/>
          <p:nvPr userDrawn="1"/>
        </p:nvSpPr>
        <p:spPr>
          <a:xfrm>
            <a:off x="8519027" y="430388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67C43A3F-D87A-C0FD-05EA-68106078AA66}"/>
              </a:ext>
            </a:extLst>
          </p:cNvPr>
          <p:cNvSpPr/>
          <p:nvPr userDrawn="1"/>
        </p:nvSpPr>
        <p:spPr>
          <a:xfrm>
            <a:off x="9484083" y="4866930"/>
            <a:ext cx="1112516" cy="934720"/>
          </a:xfrm>
          <a:prstGeom prst="hexagon">
            <a:avLst/>
          </a:prstGeom>
          <a:solidFill>
            <a:schemeClr val="bg1">
              <a:lumMod val="65000"/>
            </a:schemeClr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3C8B8E2C-E36E-5519-CFB3-A1DEFD6C11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37701" y="5887720"/>
            <a:ext cx="1105634" cy="93472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11" name="Hexagon 10">
            <a:extLst>
              <a:ext uri="{FF2B5EF4-FFF2-40B4-BE49-F238E27FC236}">
                <a16:creationId xmlns:a16="http://schemas.microsoft.com/office/drawing/2014/main" id="{7906EFEC-89A6-F883-3419-DB663A488A82}"/>
              </a:ext>
            </a:extLst>
          </p:cNvPr>
          <p:cNvSpPr/>
          <p:nvPr userDrawn="1"/>
        </p:nvSpPr>
        <p:spPr>
          <a:xfrm>
            <a:off x="10434591" y="537322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8A5C8219-2235-0973-E5DF-3EF618352E6D}"/>
              </a:ext>
            </a:extLst>
          </p:cNvPr>
          <p:cNvSpPr/>
          <p:nvPr userDrawn="1"/>
        </p:nvSpPr>
        <p:spPr>
          <a:xfrm>
            <a:off x="10426127" y="433719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9C541D36-9919-1D3C-A357-0E4F53821374}"/>
              </a:ext>
            </a:extLst>
          </p:cNvPr>
          <p:cNvSpPr/>
          <p:nvPr userDrawn="1"/>
        </p:nvSpPr>
        <p:spPr>
          <a:xfrm>
            <a:off x="10461987" y="3286760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B3AA8392-1229-7E86-E4E3-DDBF30C688C4}"/>
              </a:ext>
            </a:extLst>
          </p:cNvPr>
          <p:cNvSpPr/>
          <p:nvPr userDrawn="1"/>
        </p:nvSpPr>
        <p:spPr>
          <a:xfrm>
            <a:off x="7530819" y="5887720"/>
            <a:ext cx="1112516" cy="934720"/>
          </a:xfrm>
          <a:prstGeom prst="hexagon">
            <a:avLst/>
          </a:prstGeom>
          <a:solidFill>
            <a:schemeClr val="bg1">
              <a:lumMod val="65000"/>
            </a:schemeClr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423FDD67-9E2E-0F8C-CEF3-4BE8FD3FD4D2}"/>
              </a:ext>
            </a:extLst>
          </p:cNvPr>
          <p:cNvSpPr/>
          <p:nvPr userDrawn="1"/>
        </p:nvSpPr>
        <p:spPr>
          <a:xfrm>
            <a:off x="6554187" y="5369560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id="{5F819CA5-0D44-CB28-26B2-3904D599EF47}"/>
              </a:ext>
            </a:extLst>
          </p:cNvPr>
          <p:cNvSpPr/>
          <p:nvPr userDrawn="1"/>
        </p:nvSpPr>
        <p:spPr>
          <a:xfrm>
            <a:off x="5570124" y="5887720"/>
            <a:ext cx="1112516" cy="934720"/>
          </a:xfrm>
          <a:prstGeom prst="hexagon">
            <a:avLst/>
          </a:prstGeom>
          <a:solidFill>
            <a:srgbClr val="AAAAAA"/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25F1619F-EBCC-FF5D-9BA2-EBAFB397B390}"/>
              </a:ext>
            </a:extLst>
          </p:cNvPr>
          <p:cNvSpPr/>
          <p:nvPr userDrawn="1"/>
        </p:nvSpPr>
        <p:spPr>
          <a:xfrm>
            <a:off x="9484083" y="589929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4" name="Arrow: Pentagon 23">
            <a:extLst>
              <a:ext uri="{FF2B5EF4-FFF2-40B4-BE49-F238E27FC236}">
                <a16:creationId xmlns:a16="http://schemas.microsoft.com/office/drawing/2014/main" id="{35ACBF32-05F7-485B-486F-51BE7C1E1B1A}"/>
              </a:ext>
            </a:extLst>
          </p:cNvPr>
          <p:cNvSpPr/>
          <p:nvPr userDrawn="1"/>
        </p:nvSpPr>
        <p:spPr>
          <a:xfrm rot="10800000">
            <a:off x="11420111" y="3852314"/>
            <a:ext cx="731520" cy="900891"/>
          </a:xfrm>
          <a:prstGeom prst="homePlate">
            <a:avLst>
              <a:gd name="adj" fmla="val 28986"/>
            </a:avLst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5" name="Arrow: Pentagon 24">
            <a:extLst>
              <a:ext uri="{FF2B5EF4-FFF2-40B4-BE49-F238E27FC236}">
                <a16:creationId xmlns:a16="http://schemas.microsoft.com/office/drawing/2014/main" id="{8FB5A295-938C-0C4D-2B2C-F40A82E13613}"/>
              </a:ext>
            </a:extLst>
          </p:cNvPr>
          <p:cNvSpPr/>
          <p:nvPr userDrawn="1"/>
        </p:nvSpPr>
        <p:spPr>
          <a:xfrm rot="10800000">
            <a:off x="11420111" y="4866646"/>
            <a:ext cx="731520" cy="934719"/>
          </a:xfrm>
          <a:prstGeom prst="homePlate">
            <a:avLst>
              <a:gd name="adj" fmla="val 28986"/>
            </a:avLst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6" name="Arrow: Pentagon 25">
            <a:extLst>
              <a:ext uri="{FF2B5EF4-FFF2-40B4-BE49-F238E27FC236}">
                <a16:creationId xmlns:a16="http://schemas.microsoft.com/office/drawing/2014/main" id="{556A039F-39E6-7B56-EC34-3F8884924670}"/>
              </a:ext>
            </a:extLst>
          </p:cNvPr>
          <p:cNvSpPr/>
          <p:nvPr userDrawn="1"/>
        </p:nvSpPr>
        <p:spPr>
          <a:xfrm rot="10800000">
            <a:off x="11421525" y="5891390"/>
            <a:ext cx="731520" cy="934719"/>
          </a:xfrm>
          <a:prstGeom prst="homePlate">
            <a:avLst>
              <a:gd name="adj" fmla="val 28986"/>
            </a:avLst>
          </a:prstGeom>
          <a:solidFill>
            <a:srgbClr val="AAAAAA"/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8" name="Flowchart: Manual Operation 27">
            <a:extLst>
              <a:ext uri="{FF2B5EF4-FFF2-40B4-BE49-F238E27FC236}">
                <a16:creationId xmlns:a16="http://schemas.microsoft.com/office/drawing/2014/main" id="{60EBC863-4E48-B161-CF00-D83F0E23A406}"/>
              </a:ext>
            </a:extLst>
          </p:cNvPr>
          <p:cNvSpPr/>
          <p:nvPr userDrawn="1"/>
        </p:nvSpPr>
        <p:spPr>
          <a:xfrm rot="10800000">
            <a:off x="6581934" y="6384146"/>
            <a:ext cx="1077343" cy="452120"/>
          </a:xfrm>
          <a:prstGeom prst="flowChartManualOperati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9" name="Flowchart: Manual Operation 28">
            <a:extLst>
              <a:ext uri="{FF2B5EF4-FFF2-40B4-BE49-F238E27FC236}">
                <a16:creationId xmlns:a16="http://schemas.microsoft.com/office/drawing/2014/main" id="{7BC0B614-A757-50C3-071A-1EC1E77BDA80}"/>
              </a:ext>
            </a:extLst>
          </p:cNvPr>
          <p:cNvSpPr/>
          <p:nvPr userDrawn="1"/>
        </p:nvSpPr>
        <p:spPr>
          <a:xfrm rot="10800000">
            <a:off x="10462911" y="6389225"/>
            <a:ext cx="1077343" cy="452120"/>
          </a:xfrm>
          <a:prstGeom prst="flowChartManualOperati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30" name="Flowchart: Manual Operation 29">
            <a:extLst>
              <a:ext uri="{FF2B5EF4-FFF2-40B4-BE49-F238E27FC236}">
                <a16:creationId xmlns:a16="http://schemas.microsoft.com/office/drawing/2014/main" id="{38CDECA9-BCC0-C95D-09FB-0E06D83BE09E}"/>
              </a:ext>
            </a:extLst>
          </p:cNvPr>
          <p:cNvSpPr/>
          <p:nvPr userDrawn="1"/>
        </p:nvSpPr>
        <p:spPr>
          <a:xfrm rot="10800000">
            <a:off x="8514338" y="6373985"/>
            <a:ext cx="1077343" cy="452120"/>
          </a:xfrm>
          <a:prstGeom prst="flowChartManualOperation">
            <a:avLst/>
          </a:prstGeom>
          <a:solidFill>
            <a:srgbClr val="AAAAAA"/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pic>
        <p:nvPicPr>
          <p:cNvPr id="3" name="Picture 2" descr="A red triangle logo&#10;&#10;Description automatically generated">
            <a:extLst>
              <a:ext uri="{FF2B5EF4-FFF2-40B4-BE49-F238E27FC236}">
                <a16:creationId xmlns:a16="http://schemas.microsoft.com/office/drawing/2014/main" id="{3F4205AC-6D6D-8E7E-E534-969E6124C2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4144" y="-72532"/>
            <a:ext cx="673418" cy="67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056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xagon 5">
            <a:extLst>
              <a:ext uri="{FF2B5EF4-FFF2-40B4-BE49-F238E27FC236}">
                <a16:creationId xmlns:a16="http://schemas.microsoft.com/office/drawing/2014/main" id="{36DC8206-4A71-4B23-842E-6E71C463EDA3}"/>
              </a:ext>
            </a:extLst>
          </p:cNvPr>
          <p:cNvSpPr/>
          <p:nvPr userDrawn="1"/>
        </p:nvSpPr>
        <p:spPr>
          <a:xfrm>
            <a:off x="9601200" y="665480"/>
            <a:ext cx="2336800" cy="1986280"/>
          </a:xfrm>
          <a:prstGeom prst="hexagon">
            <a:avLst/>
          </a:prstGeom>
          <a:solidFill>
            <a:srgbClr val="AAAAAA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AA1C90CB-5CFD-B9BD-1602-836CEFF4119E}"/>
              </a:ext>
            </a:extLst>
          </p:cNvPr>
          <p:cNvSpPr/>
          <p:nvPr userDrawn="1"/>
        </p:nvSpPr>
        <p:spPr>
          <a:xfrm>
            <a:off x="7286625" y="4929505"/>
            <a:ext cx="1343025" cy="1176020"/>
          </a:xfrm>
          <a:prstGeom prst="hexagon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520003D-DC0F-22FD-F0DF-8D5416C481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19925" y="1137920"/>
            <a:ext cx="4918075" cy="4165600"/>
          </a:xfrm>
          <a:prstGeom prst="hexagon">
            <a:avLst/>
          </a:prstGeom>
          <a:ln>
            <a:solidFill>
              <a:srgbClr val="AAAAAA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333424-A505-BDB6-2654-9D9555FC9098}"/>
              </a:ext>
            </a:extLst>
          </p:cNvPr>
          <p:cNvSpPr/>
          <p:nvPr userDrawn="1"/>
        </p:nvSpPr>
        <p:spPr>
          <a:xfrm flipH="1">
            <a:off x="586595" y="6390231"/>
            <a:ext cx="11605404" cy="471165"/>
          </a:xfrm>
          <a:prstGeom prst="rect">
            <a:avLst/>
          </a:prstGeom>
          <a:solidFill>
            <a:srgbClr val="AAAAAA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5C169E3-CFF2-3839-7268-83498E82D4D0}"/>
              </a:ext>
            </a:extLst>
          </p:cNvPr>
          <p:cNvSpPr/>
          <p:nvPr userDrawn="1"/>
        </p:nvSpPr>
        <p:spPr>
          <a:xfrm flipH="1">
            <a:off x="-2569" y="6386835"/>
            <a:ext cx="935605" cy="474562"/>
          </a:xfrm>
          <a:custGeom>
            <a:avLst/>
            <a:gdLst>
              <a:gd name="connsiteX0" fmla="*/ 316447 w 935605"/>
              <a:gd name="connsiteY0" fmla="*/ 0 h 474562"/>
              <a:gd name="connsiteX1" fmla="*/ 555026 w 935605"/>
              <a:gd name="connsiteY1" fmla="*/ 0 h 474562"/>
              <a:gd name="connsiteX2" fmla="*/ 935605 w 935605"/>
              <a:gd name="connsiteY2" fmla="*/ 0 h 474562"/>
              <a:gd name="connsiteX3" fmla="*/ 935605 w 935605"/>
              <a:gd name="connsiteY3" fmla="*/ 474562 h 474562"/>
              <a:gd name="connsiteX4" fmla="*/ 619158 w 935605"/>
              <a:gd name="connsiteY4" fmla="*/ 474562 h 474562"/>
              <a:gd name="connsiteX5" fmla="*/ 555026 w 935605"/>
              <a:gd name="connsiteY5" fmla="*/ 474562 h 474562"/>
              <a:gd name="connsiteX6" fmla="*/ 0 w 935605"/>
              <a:gd name="connsiteY6" fmla="*/ 474562 h 47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5605" h="474562">
                <a:moveTo>
                  <a:pt x="316447" y="0"/>
                </a:moveTo>
                <a:lnTo>
                  <a:pt x="555026" y="0"/>
                </a:lnTo>
                <a:lnTo>
                  <a:pt x="935605" y="0"/>
                </a:lnTo>
                <a:lnTo>
                  <a:pt x="935605" y="474562"/>
                </a:lnTo>
                <a:lnTo>
                  <a:pt x="619158" y="474562"/>
                </a:lnTo>
                <a:lnTo>
                  <a:pt x="555026" y="474562"/>
                </a:lnTo>
                <a:lnTo>
                  <a:pt x="0" y="474562"/>
                </a:lnTo>
                <a:close/>
              </a:path>
            </a:pathLst>
          </a:custGeom>
          <a:solidFill>
            <a:srgbClr val="FE5757"/>
          </a:solidFill>
          <a:ln>
            <a:solidFill>
              <a:srgbClr val="FE5757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135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2D25384C-822D-FB8A-E058-5A54909884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85968" y="6468088"/>
            <a:ext cx="381965" cy="33071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21886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exagon 8">
            <a:extLst>
              <a:ext uri="{FF2B5EF4-FFF2-40B4-BE49-F238E27FC236}">
                <a16:creationId xmlns:a16="http://schemas.microsoft.com/office/drawing/2014/main" id="{490B6670-547E-2202-C282-3F08B8291391}"/>
              </a:ext>
            </a:extLst>
          </p:cNvPr>
          <p:cNvSpPr/>
          <p:nvPr userDrawn="1"/>
        </p:nvSpPr>
        <p:spPr>
          <a:xfrm>
            <a:off x="7761042" y="1540343"/>
            <a:ext cx="1229520" cy="1063691"/>
          </a:xfrm>
          <a:prstGeom prst="hexagon">
            <a:avLst/>
          </a:prstGeom>
          <a:noFill/>
          <a:ln w="3810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68DD12C8-016D-A882-4D72-E790EB4155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990562" y="1516733"/>
            <a:ext cx="1594499" cy="1353962"/>
          </a:xfrm>
          <a:prstGeom prst="hexagon">
            <a:avLst/>
          </a:prstGeom>
          <a:ln>
            <a:solidFill>
              <a:srgbClr val="AAAAAA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US"/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36DC8206-4A71-4B23-842E-6E71C463EDA3}"/>
              </a:ext>
            </a:extLst>
          </p:cNvPr>
          <p:cNvSpPr/>
          <p:nvPr userDrawn="1"/>
        </p:nvSpPr>
        <p:spPr>
          <a:xfrm>
            <a:off x="10804848" y="2394410"/>
            <a:ext cx="671804" cy="571033"/>
          </a:xfrm>
          <a:prstGeom prst="hexagon">
            <a:avLst/>
          </a:prstGeom>
          <a:solidFill>
            <a:srgbClr val="404040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AA1C90CB-5CFD-B9BD-1602-836CEFF4119E}"/>
              </a:ext>
            </a:extLst>
          </p:cNvPr>
          <p:cNvSpPr/>
          <p:nvPr userDrawn="1"/>
        </p:nvSpPr>
        <p:spPr>
          <a:xfrm>
            <a:off x="6745043" y="3974201"/>
            <a:ext cx="824709" cy="693787"/>
          </a:xfrm>
          <a:prstGeom prst="hexagon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520003D-DC0F-22FD-F0DF-8D5416C481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5043" y="2193714"/>
            <a:ext cx="2264034" cy="2127381"/>
          </a:xfrm>
          <a:prstGeom prst="hexagon">
            <a:avLst/>
          </a:prstGeom>
          <a:ln>
            <a:solidFill>
              <a:srgbClr val="AAAAAA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US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9FB17B0D-30C2-71E0-2813-DAFBC61D5E7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11595" y="3257405"/>
            <a:ext cx="3389928" cy="2679256"/>
          </a:xfrm>
          <a:prstGeom prst="hexagon">
            <a:avLst/>
          </a:prstGeom>
          <a:ln>
            <a:solidFill>
              <a:srgbClr val="AAAAAA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US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2038AD22-435F-3CCE-9BE1-18AD207241C1}"/>
              </a:ext>
            </a:extLst>
          </p:cNvPr>
          <p:cNvSpPr/>
          <p:nvPr userDrawn="1"/>
        </p:nvSpPr>
        <p:spPr>
          <a:xfrm>
            <a:off x="7391965" y="4667988"/>
            <a:ext cx="1229520" cy="1063691"/>
          </a:xfrm>
          <a:prstGeom prst="hexagon">
            <a:avLst/>
          </a:prstGeom>
          <a:noFill/>
          <a:ln w="3810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D82ADAEE-C075-782F-B636-B0EFB98EC3CA}"/>
              </a:ext>
            </a:extLst>
          </p:cNvPr>
          <p:cNvSpPr/>
          <p:nvPr userDrawn="1"/>
        </p:nvSpPr>
        <p:spPr>
          <a:xfrm>
            <a:off x="7091265" y="1130023"/>
            <a:ext cx="670595" cy="534382"/>
          </a:xfrm>
          <a:prstGeom prst="hexagon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02FF36-0068-5B10-41EA-3F9B9C4A12F7}"/>
              </a:ext>
            </a:extLst>
          </p:cNvPr>
          <p:cNvSpPr/>
          <p:nvPr userDrawn="1"/>
        </p:nvSpPr>
        <p:spPr>
          <a:xfrm flipH="1">
            <a:off x="586595" y="6390231"/>
            <a:ext cx="11605404" cy="471165"/>
          </a:xfrm>
          <a:prstGeom prst="rect">
            <a:avLst/>
          </a:prstGeom>
          <a:solidFill>
            <a:srgbClr val="AAAAAA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23298BF-E76F-E1B9-A355-C7DD05F6452B}"/>
              </a:ext>
            </a:extLst>
          </p:cNvPr>
          <p:cNvSpPr/>
          <p:nvPr userDrawn="1"/>
        </p:nvSpPr>
        <p:spPr>
          <a:xfrm flipH="1">
            <a:off x="-2569" y="6386835"/>
            <a:ext cx="935605" cy="474562"/>
          </a:xfrm>
          <a:custGeom>
            <a:avLst/>
            <a:gdLst>
              <a:gd name="connsiteX0" fmla="*/ 316447 w 935605"/>
              <a:gd name="connsiteY0" fmla="*/ 0 h 474562"/>
              <a:gd name="connsiteX1" fmla="*/ 555026 w 935605"/>
              <a:gd name="connsiteY1" fmla="*/ 0 h 474562"/>
              <a:gd name="connsiteX2" fmla="*/ 935605 w 935605"/>
              <a:gd name="connsiteY2" fmla="*/ 0 h 474562"/>
              <a:gd name="connsiteX3" fmla="*/ 935605 w 935605"/>
              <a:gd name="connsiteY3" fmla="*/ 474562 h 474562"/>
              <a:gd name="connsiteX4" fmla="*/ 619158 w 935605"/>
              <a:gd name="connsiteY4" fmla="*/ 474562 h 474562"/>
              <a:gd name="connsiteX5" fmla="*/ 555026 w 935605"/>
              <a:gd name="connsiteY5" fmla="*/ 474562 h 474562"/>
              <a:gd name="connsiteX6" fmla="*/ 0 w 935605"/>
              <a:gd name="connsiteY6" fmla="*/ 474562 h 47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5605" h="474562">
                <a:moveTo>
                  <a:pt x="316447" y="0"/>
                </a:moveTo>
                <a:lnTo>
                  <a:pt x="555026" y="0"/>
                </a:lnTo>
                <a:lnTo>
                  <a:pt x="935605" y="0"/>
                </a:lnTo>
                <a:lnTo>
                  <a:pt x="935605" y="474562"/>
                </a:lnTo>
                <a:lnTo>
                  <a:pt x="619158" y="474562"/>
                </a:lnTo>
                <a:lnTo>
                  <a:pt x="555026" y="474562"/>
                </a:lnTo>
                <a:lnTo>
                  <a:pt x="0" y="474562"/>
                </a:lnTo>
                <a:close/>
              </a:path>
            </a:pathLst>
          </a:custGeom>
          <a:solidFill>
            <a:srgbClr val="FE5757"/>
          </a:solidFill>
          <a:ln>
            <a:solidFill>
              <a:srgbClr val="FE5757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1350"/>
          </a:p>
        </p:txBody>
      </p:sp>
      <p:pic>
        <p:nvPicPr>
          <p:cNvPr id="16" name="Picture 1">
            <a:extLst>
              <a:ext uri="{FF2B5EF4-FFF2-40B4-BE49-F238E27FC236}">
                <a16:creationId xmlns:a16="http://schemas.microsoft.com/office/drawing/2014/main" id="{28613ED8-7AEF-B0F0-92F0-21595CC868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85968" y="6468088"/>
            <a:ext cx="381965" cy="33071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848430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Pentagon 5">
            <a:extLst>
              <a:ext uri="{FF2B5EF4-FFF2-40B4-BE49-F238E27FC236}">
                <a16:creationId xmlns:a16="http://schemas.microsoft.com/office/drawing/2014/main" id="{1C9DC009-082F-956C-F885-1FE263EFE500}"/>
              </a:ext>
            </a:extLst>
          </p:cNvPr>
          <p:cNvSpPr/>
          <p:nvPr userDrawn="1"/>
        </p:nvSpPr>
        <p:spPr>
          <a:xfrm>
            <a:off x="8289421" y="2304260"/>
            <a:ext cx="1875096" cy="1950440"/>
          </a:xfrm>
          <a:prstGeom prst="homePlate">
            <a:avLst>
              <a:gd name="adj" fmla="val 27777"/>
            </a:avLst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918517F1-6B0F-587B-4F62-B8339CBCA0D9}"/>
              </a:ext>
            </a:extLst>
          </p:cNvPr>
          <p:cNvSpPr/>
          <p:nvPr userDrawn="1"/>
        </p:nvSpPr>
        <p:spPr>
          <a:xfrm>
            <a:off x="6096004" y="2070420"/>
            <a:ext cx="2912319" cy="2410428"/>
          </a:xfrm>
          <a:prstGeom prst="hexagon">
            <a:avLst/>
          </a:prstGeom>
          <a:solidFill>
            <a:srgbClr val="FE5757"/>
          </a:solidFill>
          <a:ln w="7620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F7E63CE5-7FA1-E2EC-DF14-B6F402F1F7CA}"/>
              </a:ext>
            </a:extLst>
          </p:cNvPr>
          <p:cNvSpPr/>
          <p:nvPr userDrawn="1"/>
        </p:nvSpPr>
        <p:spPr>
          <a:xfrm>
            <a:off x="6253226" y="2187620"/>
            <a:ext cx="2597873" cy="2176041"/>
          </a:xfrm>
          <a:prstGeom prst="hexagon">
            <a:avLst/>
          </a:prstGeom>
          <a:solidFill>
            <a:schemeClr val="bg1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E54D526D-005B-73AA-4564-1577D3AD3C8B}"/>
              </a:ext>
            </a:extLst>
          </p:cNvPr>
          <p:cNvSpPr/>
          <p:nvPr userDrawn="1"/>
        </p:nvSpPr>
        <p:spPr>
          <a:xfrm>
            <a:off x="6364489" y="2304260"/>
            <a:ext cx="2375339" cy="1950440"/>
          </a:xfrm>
          <a:prstGeom prst="hexagon">
            <a:avLst/>
          </a:prstGeom>
          <a:solidFill>
            <a:schemeClr val="bg1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8CE1680-0C85-C1BE-EEB8-943365471C8C}"/>
              </a:ext>
            </a:extLst>
          </p:cNvPr>
          <p:cNvSpPr/>
          <p:nvPr userDrawn="1"/>
        </p:nvSpPr>
        <p:spPr>
          <a:xfrm>
            <a:off x="9708421" y="2304260"/>
            <a:ext cx="2483583" cy="1950440"/>
          </a:xfrm>
          <a:custGeom>
            <a:avLst/>
            <a:gdLst>
              <a:gd name="connsiteX0" fmla="*/ 0 w 2483582"/>
              <a:gd name="connsiteY0" fmla="*/ 0 h 1950440"/>
              <a:gd name="connsiteX1" fmla="*/ 1125484 w 2483582"/>
              <a:gd name="connsiteY1" fmla="*/ 0 h 1950440"/>
              <a:gd name="connsiteX2" fmla="*/ 1727158 w 2483582"/>
              <a:gd name="connsiteY2" fmla="*/ 0 h 1950440"/>
              <a:gd name="connsiteX3" fmla="*/ 2483582 w 2483582"/>
              <a:gd name="connsiteY3" fmla="*/ 0 h 1950440"/>
              <a:gd name="connsiteX4" fmla="*/ 2483582 w 2483582"/>
              <a:gd name="connsiteY4" fmla="*/ 1950440 h 1950440"/>
              <a:gd name="connsiteX5" fmla="*/ 1727158 w 2483582"/>
              <a:gd name="connsiteY5" fmla="*/ 1950440 h 1950440"/>
              <a:gd name="connsiteX6" fmla="*/ 1125484 w 2483582"/>
              <a:gd name="connsiteY6" fmla="*/ 1950440 h 1950440"/>
              <a:gd name="connsiteX7" fmla="*/ 0 w 2483582"/>
              <a:gd name="connsiteY7" fmla="*/ 1950440 h 1950440"/>
              <a:gd name="connsiteX8" fmla="*/ 523810 w 2483582"/>
              <a:gd name="connsiteY8" fmla="*/ 975220 h 195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3582" h="1950440">
                <a:moveTo>
                  <a:pt x="0" y="0"/>
                </a:moveTo>
                <a:lnTo>
                  <a:pt x="1125484" y="0"/>
                </a:lnTo>
                <a:lnTo>
                  <a:pt x="1727158" y="0"/>
                </a:lnTo>
                <a:lnTo>
                  <a:pt x="2483582" y="0"/>
                </a:lnTo>
                <a:lnTo>
                  <a:pt x="2483582" y="1950440"/>
                </a:lnTo>
                <a:lnTo>
                  <a:pt x="1727158" y="1950440"/>
                </a:lnTo>
                <a:lnTo>
                  <a:pt x="1125484" y="1950440"/>
                </a:lnTo>
                <a:lnTo>
                  <a:pt x="0" y="1950440"/>
                </a:lnTo>
                <a:lnTo>
                  <a:pt x="523810" y="975220"/>
                </a:lnTo>
                <a:close/>
              </a:path>
            </a:pathLst>
          </a:custGeom>
          <a:solidFill>
            <a:srgbClr val="AAAAAA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1350"/>
          </a:p>
        </p:txBody>
      </p:sp>
      <p:sp>
        <p:nvSpPr>
          <p:cNvPr id="21" name="Picture Placeholder 7">
            <a:extLst>
              <a:ext uri="{FF2B5EF4-FFF2-40B4-BE49-F238E27FC236}">
                <a16:creationId xmlns:a16="http://schemas.microsoft.com/office/drawing/2014/main" id="{F9BAE0E9-6B6F-308E-7A95-36F95B2DC4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6173" y="2304260"/>
            <a:ext cx="2375337" cy="1950440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705B31E-63CC-D035-0A08-8A87113690F2}"/>
              </a:ext>
            </a:extLst>
          </p:cNvPr>
          <p:cNvGrpSpPr/>
          <p:nvPr userDrawn="1"/>
        </p:nvGrpSpPr>
        <p:grpSpPr>
          <a:xfrm rot="10800000">
            <a:off x="8851253" y="0"/>
            <a:ext cx="3340747" cy="474562"/>
            <a:chOff x="149831" y="6539235"/>
            <a:chExt cx="3340747" cy="474562"/>
          </a:xfrm>
        </p:grpSpPr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8C9828B4-724E-C057-45F3-970CBA47A99C}"/>
                </a:ext>
              </a:extLst>
            </p:cNvPr>
            <p:cNvSpPr/>
            <p:nvPr userDrawn="1"/>
          </p:nvSpPr>
          <p:spPr>
            <a:xfrm flipH="1">
              <a:off x="1403230" y="67429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35BAD29B-B0A1-E36F-4151-F07C24A3E685}"/>
                </a:ext>
              </a:extLst>
            </p:cNvPr>
            <p:cNvSpPr/>
            <p:nvPr userDrawn="1"/>
          </p:nvSpPr>
          <p:spPr>
            <a:xfrm flipH="1">
              <a:off x="738996" y="66394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F9298F8-43DE-28A1-AEE4-EA0FB6E0217A}"/>
                </a:ext>
              </a:extLst>
            </p:cNvPr>
            <p:cNvSpPr/>
            <p:nvPr userDrawn="1"/>
          </p:nvSpPr>
          <p:spPr>
            <a:xfrm flipH="1">
              <a:off x="149831" y="65392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B4E12B7-0AE3-6EDF-0C61-04B6780BBA04}"/>
              </a:ext>
            </a:extLst>
          </p:cNvPr>
          <p:cNvGrpSpPr/>
          <p:nvPr userDrawn="1"/>
        </p:nvGrpSpPr>
        <p:grpSpPr>
          <a:xfrm>
            <a:off x="-2569" y="6386835"/>
            <a:ext cx="3340747" cy="474562"/>
            <a:chOff x="-2569" y="6386835"/>
            <a:chExt cx="3340747" cy="474562"/>
          </a:xfrm>
        </p:grpSpPr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E0001F2E-43A2-11CA-21DC-6DA1CA6712D2}"/>
                </a:ext>
              </a:extLst>
            </p:cNvPr>
            <p:cNvSpPr/>
            <p:nvPr userDrawn="1"/>
          </p:nvSpPr>
          <p:spPr>
            <a:xfrm flipH="1">
              <a:off x="1250830" y="65905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63AC2024-E4CA-0B91-FCFD-3462F6C8D491}"/>
                </a:ext>
              </a:extLst>
            </p:cNvPr>
            <p:cNvSpPr/>
            <p:nvPr userDrawn="1"/>
          </p:nvSpPr>
          <p:spPr>
            <a:xfrm flipH="1">
              <a:off x="586596" y="64870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455A386-98C7-E268-1FBC-6C8AE3D3B605}"/>
                </a:ext>
              </a:extLst>
            </p:cNvPr>
            <p:cNvSpPr/>
            <p:nvPr userDrawn="1"/>
          </p:nvSpPr>
          <p:spPr>
            <a:xfrm flipH="1">
              <a:off x="-2569" y="63868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C2E1701F-E592-8DFF-C8A5-E0DFF05C67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521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Pentagon 5">
            <a:extLst>
              <a:ext uri="{FF2B5EF4-FFF2-40B4-BE49-F238E27FC236}">
                <a16:creationId xmlns:a16="http://schemas.microsoft.com/office/drawing/2014/main" id="{1C9DC009-082F-956C-F885-1FE263EFE500}"/>
              </a:ext>
            </a:extLst>
          </p:cNvPr>
          <p:cNvSpPr/>
          <p:nvPr userDrawn="1"/>
        </p:nvSpPr>
        <p:spPr>
          <a:xfrm rot="5400000">
            <a:off x="9221032" y="3472608"/>
            <a:ext cx="1875096" cy="1950440"/>
          </a:xfrm>
          <a:prstGeom prst="homePlate">
            <a:avLst>
              <a:gd name="adj" fmla="val 18566"/>
            </a:avLst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7C0C8C-832B-A807-7A47-7B5FC1DEF41D}"/>
              </a:ext>
            </a:extLst>
          </p:cNvPr>
          <p:cNvGrpSpPr/>
          <p:nvPr userDrawn="1"/>
        </p:nvGrpSpPr>
        <p:grpSpPr>
          <a:xfrm rot="5400000">
            <a:off x="8653460" y="1635207"/>
            <a:ext cx="2995862" cy="2670697"/>
            <a:chOff x="6096000" y="2070420"/>
            <a:chExt cx="2912319" cy="2410428"/>
          </a:xfrm>
        </p:grpSpPr>
        <p:sp>
          <p:nvSpPr>
            <p:cNvPr id="3" name="Hexagon 2">
              <a:extLst>
                <a:ext uri="{FF2B5EF4-FFF2-40B4-BE49-F238E27FC236}">
                  <a16:creationId xmlns:a16="http://schemas.microsoft.com/office/drawing/2014/main" id="{918517F1-6B0F-587B-4F62-B8339CBCA0D9}"/>
                </a:ext>
              </a:extLst>
            </p:cNvPr>
            <p:cNvSpPr/>
            <p:nvPr userDrawn="1"/>
          </p:nvSpPr>
          <p:spPr>
            <a:xfrm>
              <a:off x="6096000" y="2070420"/>
              <a:ext cx="2912319" cy="2410428"/>
            </a:xfrm>
            <a:prstGeom prst="hexagon">
              <a:avLst/>
            </a:prstGeom>
            <a:solidFill>
              <a:srgbClr val="FE5757"/>
            </a:solidFill>
            <a:ln w="76200"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4" name="Hexagon 3">
              <a:extLst>
                <a:ext uri="{FF2B5EF4-FFF2-40B4-BE49-F238E27FC236}">
                  <a16:creationId xmlns:a16="http://schemas.microsoft.com/office/drawing/2014/main" id="{F7E63CE5-7FA1-E2EC-DF14-B6F402F1F7CA}"/>
                </a:ext>
              </a:extLst>
            </p:cNvPr>
            <p:cNvSpPr/>
            <p:nvPr userDrawn="1"/>
          </p:nvSpPr>
          <p:spPr>
            <a:xfrm>
              <a:off x="6253222" y="2187614"/>
              <a:ext cx="2597873" cy="2176041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5" name="Hexagon 4">
              <a:extLst>
                <a:ext uri="{FF2B5EF4-FFF2-40B4-BE49-F238E27FC236}">
                  <a16:creationId xmlns:a16="http://schemas.microsoft.com/office/drawing/2014/main" id="{E54D526D-005B-73AA-4564-1577D3AD3C8B}"/>
                </a:ext>
              </a:extLst>
            </p:cNvPr>
            <p:cNvSpPr/>
            <p:nvPr userDrawn="1"/>
          </p:nvSpPr>
          <p:spPr>
            <a:xfrm>
              <a:off x="6402910" y="2304260"/>
              <a:ext cx="2316107" cy="1950440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</p:grp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8CE1680-0C85-C1BE-EEB8-943365471C8C}"/>
              </a:ext>
            </a:extLst>
          </p:cNvPr>
          <p:cNvSpPr/>
          <p:nvPr userDrawn="1"/>
        </p:nvSpPr>
        <p:spPr>
          <a:xfrm rot="5400000">
            <a:off x="9275060" y="5006448"/>
            <a:ext cx="1752665" cy="1950440"/>
          </a:xfrm>
          <a:custGeom>
            <a:avLst/>
            <a:gdLst>
              <a:gd name="connsiteX0" fmla="*/ 0 w 2483582"/>
              <a:gd name="connsiteY0" fmla="*/ 0 h 1950440"/>
              <a:gd name="connsiteX1" fmla="*/ 1125484 w 2483582"/>
              <a:gd name="connsiteY1" fmla="*/ 0 h 1950440"/>
              <a:gd name="connsiteX2" fmla="*/ 1727158 w 2483582"/>
              <a:gd name="connsiteY2" fmla="*/ 0 h 1950440"/>
              <a:gd name="connsiteX3" fmla="*/ 2483582 w 2483582"/>
              <a:gd name="connsiteY3" fmla="*/ 0 h 1950440"/>
              <a:gd name="connsiteX4" fmla="*/ 2483582 w 2483582"/>
              <a:gd name="connsiteY4" fmla="*/ 1950440 h 1950440"/>
              <a:gd name="connsiteX5" fmla="*/ 1727158 w 2483582"/>
              <a:gd name="connsiteY5" fmla="*/ 1950440 h 1950440"/>
              <a:gd name="connsiteX6" fmla="*/ 1125484 w 2483582"/>
              <a:gd name="connsiteY6" fmla="*/ 1950440 h 1950440"/>
              <a:gd name="connsiteX7" fmla="*/ 0 w 2483582"/>
              <a:gd name="connsiteY7" fmla="*/ 1950440 h 1950440"/>
              <a:gd name="connsiteX8" fmla="*/ 523810 w 2483582"/>
              <a:gd name="connsiteY8" fmla="*/ 975220 h 195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3582" h="1950440">
                <a:moveTo>
                  <a:pt x="0" y="0"/>
                </a:moveTo>
                <a:lnTo>
                  <a:pt x="1125484" y="0"/>
                </a:lnTo>
                <a:lnTo>
                  <a:pt x="1727158" y="0"/>
                </a:lnTo>
                <a:lnTo>
                  <a:pt x="2483582" y="0"/>
                </a:lnTo>
                <a:lnTo>
                  <a:pt x="2483582" y="1950440"/>
                </a:lnTo>
                <a:lnTo>
                  <a:pt x="1727158" y="1950440"/>
                </a:lnTo>
                <a:lnTo>
                  <a:pt x="1125484" y="1950440"/>
                </a:lnTo>
                <a:lnTo>
                  <a:pt x="0" y="1950440"/>
                </a:lnTo>
                <a:lnTo>
                  <a:pt x="523810" y="975220"/>
                </a:lnTo>
                <a:close/>
              </a:path>
            </a:pathLst>
          </a:custGeom>
          <a:solidFill>
            <a:srgbClr val="AAAAAA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135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88B6232-09BB-0E5A-E92D-76DC108748D7}"/>
              </a:ext>
            </a:extLst>
          </p:cNvPr>
          <p:cNvGrpSpPr/>
          <p:nvPr userDrawn="1"/>
        </p:nvGrpSpPr>
        <p:grpSpPr>
          <a:xfrm rot="10800000">
            <a:off x="8851253" y="0"/>
            <a:ext cx="3340747" cy="474562"/>
            <a:chOff x="149831" y="6539235"/>
            <a:chExt cx="3340747" cy="474562"/>
          </a:xfrm>
        </p:grpSpPr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D84183B5-03D2-E00E-71C7-BD6AC5D440F9}"/>
                </a:ext>
              </a:extLst>
            </p:cNvPr>
            <p:cNvSpPr/>
            <p:nvPr userDrawn="1"/>
          </p:nvSpPr>
          <p:spPr>
            <a:xfrm flipH="1">
              <a:off x="1403230" y="67429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2D7C2A1F-7BAD-EF12-EBD5-B40A61181D44}"/>
                </a:ext>
              </a:extLst>
            </p:cNvPr>
            <p:cNvSpPr/>
            <p:nvPr userDrawn="1"/>
          </p:nvSpPr>
          <p:spPr>
            <a:xfrm flipH="1">
              <a:off x="738996" y="66394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1E328C5-4B42-C368-515A-0DA4E522C428}"/>
                </a:ext>
              </a:extLst>
            </p:cNvPr>
            <p:cNvSpPr/>
            <p:nvPr userDrawn="1"/>
          </p:nvSpPr>
          <p:spPr>
            <a:xfrm flipH="1">
              <a:off x="149831" y="65392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A6A8FF7-4615-9F99-B92B-38DF97B07D08}"/>
              </a:ext>
            </a:extLst>
          </p:cNvPr>
          <p:cNvGrpSpPr/>
          <p:nvPr userDrawn="1"/>
        </p:nvGrpSpPr>
        <p:grpSpPr>
          <a:xfrm>
            <a:off x="-2569" y="6386835"/>
            <a:ext cx="3340747" cy="474562"/>
            <a:chOff x="-2569" y="6386835"/>
            <a:chExt cx="3340747" cy="474562"/>
          </a:xfrm>
        </p:grpSpPr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A3E9277C-638D-AB00-1271-819A58B8CCF7}"/>
                </a:ext>
              </a:extLst>
            </p:cNvPr>
            <p:cNvSpPr/>
            <p:nvPr userDrawn="1"/>
          </p:nvSpPr>
          <p:spPr>
            <a:xfrm flipH="1">
              <a:off x="1250830" y="65905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DB9610E3-E659-B1EF-BF4B-DD16121AB3F8}"/>
                </a:ext>
              </a:extLst>
            </p:cNvPr>
            <p:cNvSpPr/>
            <p:nvPr userDrawn="1"/>
          </p:nvSpPr>
          <p:spPr>
            <a:xfrm flipH="1">
              <a:off x="586596" y="64870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F1D2FC4-6B49-9524-78B5-7C6FE6CB4C2C}"/>
                </a:ext>
              </a:extLst>
            </p:cNvPr>
            <p:cNvSpPr/>
            <p:nvPr userDrawn="1"/>
          </p:nvSpPr>
          <p:spPr>
            <a:xfrm flipH="1">
              <a:off x="-2569" y="63868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343B94A-542F-91DC-997A-DE44BDA427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6200000">
            <a:off x="8959462" y="1899089"/>
            <a:ext cx="2375337" cy="2161042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237A8BAC-97CD-408C-49FC-97AEB8D9FD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45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28779882-C1A3-0310-7DC2-29005EA2ED60}"/>
              </a:ext>
            </a:extLst>
          </p:cNvPr>
          <p:cNvGrpSpPr/>
          <p:nvPr userDrawn="1"/>
        </p:nvGrpSpPr>
        <p:grpSpPr>
          <a:xfrm rot="10800000">
            <a:off x="8851253" y="0"/>
            <a:ext cx="3340747" cy="474562"/>
            <a:chOff x="149831" y="6539235"/>
            <a:chExt cx="3340747" cy="474562"/>
          </a:xfrm>
        </p:grpSpPr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316F7A60-045E-53A5-88CB-8A243690377F}"/>
                </a:ext>
              </a:extLst>
            </p:cNvPr>
            <p:cNvSpPr/>
            <p:nvPr userDrawn="1"/>
          </p:nvSpPr>
          <p:spPr>
            <a:xfrm flipH="1">
              <a:off x="1403230" y="67429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2780399B-DD97-F578-818D-739694B12C5E}"/>
                </a:ext>
              </a:extLst>
            </p:cNvPr>
            <p:cNvSpPr/>
            <p:nvPr userDrawn="1"/>
          </p:nvSpPr>
          <p:spPr>
            <a:xfrm flipH="1">
              <a:off x="738996" y="66394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19CAAC0-82B8-1402-3EB3-FB3B36F6057A}"/>
                </a:ext>
              </a:extLst>
            </p:cNvPr>
            <p:cNvSpPr/>
            <p:nvPr userDrawn="1"/>
          </p:nvSpPr>
          <p:spPr>
            <a:xfrm flipH="1">
              <a:off x="149831" y="65392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4987FE0-E308-BC34-7F53-E7CEBD84EB71}"/>
              </a:ext>
            </a:extLst>
          </p:cNvPr>
          <p:cNvGrpSpPr/>
          <p:nvPr userDrawn="1"/>
        </p:nvGrpSpPr>
        <p:grpSpPr>
          <a:xfrm>
            <a:off x="-2569" y="6386835"/>
            <a:ext cx="3340747" cy="474562"/>
            <a:chOff x="-2569" y="6386835"/>
            <a:chExt cx="3340747" cy="474562"/>
          </a:xfrm>
        </p:grpSpPr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90A5404E-ED50-300F-6643-31C590349D95}"/>
                </a:ext>
              </a:extLst>
            </p:cNvPr>
            <p:cNvSpPr/>
            <p:nvPr userDrawn="1"/>
          </p:nvSpPr>
          <p:spPr>
            <a:xfrm flipH="1">
              <a:off x="1250830" y="65905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681E09EA-C79C-C9E9-B6BD-B7FAF614F43F}"/>
                </a:ext>
              </a:extLst>
            </p:cNvPr>
            <p:cNvSpPr/>
            <p:nvPr userDrawn="1"/>
          </p:nvSpPr>
          <p:spPr>
            <a:xfrm flipH="1">
              <a:off x="586596" y="64870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3D300AD-CF01-1D39-CF2F-483E8A6B66AA}"/>
                </a:ext>
              </a:extLst>
            </p:cNvPr>
            <p:cNvSpPr/>
            <p:nvPr userDrawn="1"/>
          </p:nvSpPr>
          <p:spPr>
            <a:xfrm flipH="1">
              <a:off x="-2569" y="63868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pic>
        <p:nvPicPr>
          <p:cNvPr id="3" name="Picture 1">
            <a:extLst>
              <a:ext uri="{FF2B5EF4-FFF2-40B4-BE49-F238E27FC236}">
                <a16:creationId xmlns:a16="http://schemas.microsoft.com/office/drawing/2014/main" id="{FBD41551-02D0-6015-00B2-A43E9BCCAF1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35474" y="68968"/>
            <a:ext cx="381965" cy="330717"/>
          </a:xfrm>
          <a:prstGeom prst="rect">
            <a:avLst/>
          </a:prstGeom>
        </p:spPr>
      </p:pic>
      <p:pic>
        <p:nvPicPr>
          <p:cNvPr id="2" name="Picture 1" descr="Insight Consultants Group">
            <a:extLst>
              <a:ext uri="{FF2B5EF4-FFF2-40B4-BE49-F238E27FC236}">
                <a16:creationId xmlns:a16="http://schemas.microsoft.com/office/drawing/2014/main" id="{41CE3B95-7D13-5370-11EB-C35C5D363D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0" b="98500" l="500" r="97250">
                        <a14:foregroundMark x1="34500" y1="4750" x2="50000" y2="2500"/>
                        <a14:foregroundMark x1="50000" y1="2500" x2="62250" y2="3750"/>
                        <a14:foregroundMark x1="62250" y1="3750" x2="84500" y2="19500"/>
                        <a14:foregroundMark x1="84500" y1="19500" x2="94250" y2="45250"/>
                        <a14:foregroundMark x1="94250" y1="45250" x2="94250" y2="57750"/>
                        <a14:foregroundMark x1="94250" y1="57750" x2="88500" y2="73000"/>
                        <a14:foregroundMark x1="88500" y1="73000" x2="65500" y2="94500"/>
                        <a14:foregroundMark x1="65500" y1="94500" x2="33000" y2="95000"/>
                        <a14:foregroundMark x1="33000" y1="95000" x2="17000" y2="85250"/>
                        <a14:foregroundMark x1="17000" y1="85250" x2="4250" y2="62250"/>
                        <a14:foregroundMark x1="4250" y1="62250" x2="6500" y2="34000"/>
                        <a14:foregroundMark x1="6500" y1="34000" x2="20000" y2="12750"/>
                        <a14:foregroundMark x1="20000" y1="12750" x2="31500" y2="7000"/>
                        <a14:foregroundMark x1="31500" y1="7000" x2="34250" y2="4250"/>
                        <a14:foregroundMark x1="93000" y1="42250" x2="93000" y2="42250"/>
                        <a14:foregroundMark x1="93000" y1="42250" x2="93000" y2="42250"/>
                        <a14:foregroundMark x1="96750" y1="43000" x2="96750" y2="43000"/>
                        <a14:foregroundMark x1="96750" y1="43000" x2="96750" y2="43000"/>
                        <a14:foregroundMark x1="50000" y1="87250" x2="50000" y2="87250"/>
                        <a14:foregroundMark x1="50000" y1="87250" x2="50000" y2="87250"/>
                        <a14:foregroundMark x1="52750" y1="89500" x2="52750" y2="89500"/>
                        <a14:foregroundMark x1="52750" y1="89500" x2="52750" y2="89500"/>
                        <a14:foregroundMark x1="52750" y1="89500" x2="52750" y2="89500"/>
                        <a14:foregroundMark x1="61750" y1="89250" x2="61750" y2="89250"/>
                        <a14:foregroundMark x1="61750" y1="89250" x2="61750" y2="89250"/>
                        <a14:foregroundMark x1="66250" y1="92750" x2="35500" y2="93000"/>
                        <a14:foregroundMark x1="49500" y1="98500" x2="49500" y2="98500"/>
                        <a14:foregroundMark x1="49500" y1="98500" x2="49500" y2="98500"/>
                        <a14:foregroundMark x1="9750" y1="55000" x2="9750" y2="55000"/>
                        <a14:foregroundMark x1="9750" y1="55000" x2="9750" y2="55000"/>
                        <a14:foregroundMark x1="12000" y1="32250" x2="12750" y2="65000"/>
                        <a14:foregroundMark x1="5250" y1="45000" x2="5250" y2="45000"/>
                        <a14:foregroundMark x1="5250" y1="45000" x2="5250" y2="45000"/>
                        <a14:foregroundMark x1="750" y1="47500" x2="750" y2="47500"/>
                        <a14:foregroundMark x1="1500" y1="47500" x2="1500" y2="47500"/>
                        <a14:foregroundMark x1="48000" y1="12000" x2="48000" y2="12000"/>
                        <a14:foregroundMark x1="48000" y1="12000" x2="48000" y2="12000"/>
                        <a14:foregroundMark x1="16750" y1="40750" x2="16750" y2="40750"/>
                        <a14:foregroundMark x1="49750" y1="250" x2="49750" y2="250"/>
                        <a14:foregroundMark x1="49750" y1="250" x2="49750" y2="250"/>
                        <a14:foregroundMark x1="97250" y1="38750" x2="97250" y2="38750"/>
                        <a14:foregroundMark x1="97250" y1="38750" x2="97250" y2="38750"/>
                        <a14:foregroundMark x1="96750" y1="38500" x2="96750" y2="38500"/>
                        <a14:foregroundMark x1="96750" y1="38500" x2="96750" y2="38500"/>
                        <a14:foregroundMark x1="95500" y1="35250" x2="95250" y2="66250"/>
                        <a14:foregroundMark x1="87500" y1="39500" x2="92250" y2="53250"/>
                        <a14:foregroundMark x1="500" y1="47250" x2="500" y2="47250"/>
                        <a14:foregroundMark x1="500" y1="47250" x2="500" y2="47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968" y="6466143"/>
            <a:ext cx="358617" cy="358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612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B5BD597-B898-859F-5464-054DD0CE9DC1}"/>
              </a:ext>
            </a:extLst>
          </p:cNvPr>
          <p:cNvSpPr/>
          <p:nvPr userDrawn="1"/>
        </p:nvSpPr>
        <p:spPr>
          <a:xfrm flipH="1">
            <a:off x="586595" y="6390231"/>
            <a:ext cx="11605404" cy="471165"/>
          </a:xfrm>
          <a:prstGeom prst="rect">
            <a:avLst/>
          </a:prstGeom>
          <a:solidFill>
            <a:srgbClr val="AAAAAA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55D3037-8C9A-A109-178A-C333F6749B76}"/>
              </a:ext>
            </a:extLst>
          </p:cNvPr>
          <p:cNvSpPr/>
          <p:nvPr userDrawn="1"/>
        </p:nvSpPr>
        <p:spPr>
          <a:xfrm flipH="1">
            <a:off x="-2570" y="6390231"/>
            <a:ext cx="935605" cy="471166"/>
          </a:xfrm>
          <a:custGeom>
            <a:avLst/>
            <a:gdLst>
              <a:gd name="connsiteX0" fmla="*/ 316447 w 935605"/>
              <a:gd name="connsiteY0" fmla="*/ 0 h 474562"/>
              <a:gd name="connsiteX1" fmla="*/ 555026 w 935605"/>
              <a:gd name="connsiteY1" fmla="*/ 0 h 474562"/>
              <a:gd name="connsiteX2" fmla="*/ 935605 w 935605"/>
              <a:gd name="connsiteY2" fmla="*/ 0 h 474562"/>
              <a:gd name="connsiteX3" fmla="*/ 935605 w 935605"/>
              <a:gd name="connsiteY3" fmla="*/ 474562 h 474562"/>
              <a:gd name="connsiteX4" fmla="*/ 619158 w 935605"/>
              <a:gd name="connsiteY4" fmla="*/ 474562 h 474562"/>
              <a:gd name="connsiteX5" fmla="*/ 555026 w 935605"/>
              <a:gd name="connsiteY5" fmla="*/ 474562 h 474562"/>
              <a:gd name="connsiteX6" fmla="*/ 0 w 935605"/>
              <a:gd name="connsiteY6" fmla="*/ 474562 h 47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5605" h="474562">
                <a:moveTo>
                  <a:pt x="316447" y="0"/>
                </a:moveTo>
                <a:lnTo>
                  <a:pt x="555026" y="0"/>
                </a:lnTo>
                <a:lnTo>
                  <a:pt x="935605" y="0"/>
                </a:lnTo>
                <a:lnTo>
                  <a:pt x="935605" y="474562"/>
                </a:lnTo>
                <a:lnTo>
                  <a:pt x="619158" y="474562"/>
                </a:lnTo>
                <a:lnTo>
                  <a:pt x="555026" y="474562"/>
                </a:lnTo>
                <a:lnTo>
                  <a:pt x="0" y="474562"/>
                </a:lnTo>
                <a:close/>
              </a:path>
            </a:pathLst>
          </a:custGeom>
          <a:solidFill>
            <a:srgbClr val="FE5757"/>
          </a:solidFill>
          <a:ln>
            <a:solidFill>
              <a:srgbClr val="FE5757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135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0A1EE89F-EE26-1EF6-A142-81320F1C61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5895" y="6509193"/>
            <a:ext cx="256568" cy="222144"/>
          </a:xfrm>
          <a:prstGeom prst="rect">
            <a:avLst/>
          </a:prstGeom>
          <a:effectLst/>
        </p:spPr>
      </p:pic>
      <p:pic>
        <p:nvPicPr>
          <p:cNvPr id="3" name="Picture 2" descr="Insight Consultants Group">
            <a:extLst>
              <a:ext uri="{FF2B5EF4-FFF2-40B4-BE49-F238E27FC236}">
                <a16:creationId xmlns:a16="http://schemas.microsoft.com/office/drawing/2014/main" id="{00180AF8-E663-90CB-EF58-FCBB099904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0" b="98500" l="500" r="97250">
                        <a14:foregroundMark x1="34500" y1="4750" x2="50000" y2="2500"/>
                        <a14:foregroundMark x1="50000" y1="2500" x2="62250" y2="3750"/>
                        <a14:foregroundMark x1="62250" y1="3750" x2="84500" y2="19500"/>
                        <a14:foregroundMark x1="84500" y1="19500" x2="94250" y2="45250"/>
                        <a14:foregroundMark x1="94250" y1="45250" x2="94250" y2="57750"/>
                        <a14:foregroundMark x1="94250" y1="57750" x2="88500" y2="73000"/>
                        <a14:foregroundMark x1="88500" y1="73000" x2="65500" y2="94500"/>
                        <a14:foregroundMark x1="65500" y1="94500" x2="33000" y2="95000"/>
                        <a14:foregroundMark x1="33000" y1="95000" x2="17000" y2="85250"/>
                        <a14:foregroundMark x1="17000" y1="85250" x2="4250" y2="62250"/>
                        <a14:foregroundMark x1="4250" y1="62250" x2="6500" y2="34000"/>
                        <a14:foregroundMark x1="6500" y1="34000" x2="20000" y2="12750"/>
                        <a14:foregroundMark x1="20000" y1="12750" x2="31500" y2="7000"/>
                        <a14:foregroundMark x1="31500" y1="7000" x2="34250" y2="4250"/>
                        <a14:foregroundMark x1="93000" y1="42250" x2="93000" y2="42250"/>
                        <a14:foregroundMark x1="93000" y1="42250" x2="93000" y2="42250"/>
                        <a14:foregroundMark x1="96750" y1="43000" x2="96750" y2="43000"/>
                        <a14:foregroundMark x1="96750" y1="43000" x2="96750" y2="43000"/>
                        <a14:foregroundMark x1="50000" y1="87250" x2="50000" y2="87250"/>
                        <a14:foregroundMark x1="50000" y1="87250" x2="50000" y2="87250"/>
                        <a14:foregroundMark x1="52750" y1="89500" x2="52750" y2="89500"/>
                        <a14:foregroundMark x1="52750" y1="89500" x2="52750" y2="89500"/>
                        <a14:foregroundMark x1="52750" y1="89500" x2="52750" y2="89500"/>
                        <a14:foregroundMark x1="61750" y1="89250" x2="61750" y2="89250"/>
                        <a14:foregroundMark x1="61750" y1="89250" x2="61750" y2="89250"/>
                        <a14:foregroundMark x1="66250" y1="92750" x2="35500" y2="93000"/>
                        <a14:foregroundMark x1="49500" y1="98500" x2="49500" y2="98500"/>
                        <a14:foregroundMark x1="49500" y1="98500" x2="49500" y2="98500"/>
                        <a14:foregroundMark x1="9750" y1="55000" x2="9750" y2="55000"/>
                        <a14:foregroundMark x1="9750" y1="55000" x2="9750" y2="55000"/>
                        <a14:foregroundMark x1="12000" y1="32250" x2="12750" y2="65000"/>
                        <a14:foregroundMark x1="5250" y1="45000" x2="5250" y2="45000"/>
                        <a14:foregroundMark x1="5250" y1="45000" x2="5250" y2="45000"/>
                        <a14:foregroundMark x1="750" y1="47500" x2="750" y2="47500"/>
                        <a14:foregroundMark x1="1500" y1="47500" x2="1500" y2="47500"/>
                        <a14:foregroundMark x1="48000" y1="12000" x2="48000" y2="12000"/>
                        <a14:foregroundMark x1="48000" y1="12000" x2="48000" y2="12000"/>
                        <a14:foregroundMark x1="16750" y1="40750" x2="16750" y2="40750"/>
                        <a14:foregroundMark x1="49750" y1="250" x2="49750" y2="250"/>
                        <a14:foregroundMark x1="49750" y1="250" x2="49750" y2="250"/>
                        <a14:foregroundMark x1="97250" y1="38750" x2="97250" y2="38750"/>
                        <a14:foregroundMark x1="97250" y1="38750" x2="97250" y2="38750"/>
                        <a14:foregroundMark x1="96750" y1="38500" x2="96750" y2="38500"/>
                        <a14:foregroundMark x1="96750" y1="38500" x2="96750" y2="38500"/>
                        <a14:foregroundMark x1="95500" y1="35250" x2="95250" y2="66250"/>
                        <a14:foregroundMark x1="87500" y1="39500" x2="92250" y2="53250"/>
                        <a14:foregroundMark x1="500" y1="47250" x2="500" y2="47250"/>
                        <a14:foregroundMark x1="500" y1="47250" x2="500" y2="47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719" y="6494907"/>
            <a:ext cx="258417" cy="258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ultiplication Sign 3">
            <a:extLst>
              <a:ext uri="{FF2B5EF4-FFF2-40B4-BE49-F238E27FC236}">
                <a16:creationId xmlns:a16="http://schemas.microsoft.com/office/drawing/2014/main" id="{C3C08383-AE9D-EB77-9CE1-BFF333969BD8}"/>
              </a:ext>
            </a:extLst>
          </p:cNvPr>
          <p:cNvSpPr/>
          <p:nvPr userDrawn="1"/>
        </p:nvSpPr>
        <p:spPr>
          <a:xfrm>
            <a:off x="329214" y="6594988"/>
            <a:ext cx="59960" cy="76658"/>
          </a:xfrm>
          <a:prstGeom prst="mathMultiply">
            <a:avLst>
              <a:gd name="adj1" fmla="val 457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658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triangle logo&#10;&#10;Description automatically generated">
            <a:extLst>
              <a:ext uri="{FF2B5EF4-FFF2-40B4-BE49-F238E27FC236}">
                <a16:creationId xmlns:a16="http://schemas.microsoft.com/office/drawing/2014/main" id="{79F42CF8-336E-54D5-5DAB-7615C9259B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4144" y="-72532"/>
            <a:ext cx="673418" cy="67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835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3592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28779882-C1A3-0310-7DC2-29005EA2ED60}"/>
              </a:ext>
            </a:extLst>
          </p:cNvPr>
          <p:cNvGrpSpPr/>
          <p:nvPr userDrawn="1"/>
        </p:nvGrpSpPr>
        <p:grpSpPr>
          <a:xfrm rot="10800000">
            <a:off x="8851253" y="0"/>
            <a:ext cx="3340747" cy="474562"/>
            <a:chOff x="149831" y="6539235"/>
            <a:chExt cx="3340747" cy="474562"/>
          </a:xfrm>
        </p:grpSpPr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316F7A60-045E-53A5-88CB-8A243690377F}"/>
                </a:ext>
              </a:extLst>
            </p:cNvPr>
            <p:cNvSpPr/>
            <p:nvPr userDrawn="1"/>
          </p:nvSpPr>
          <p:spPr>
            <a:xfrm flipH="1">
              <a:off x="1403230" y="67429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2780399B-DD97-F578-818D-739694B12C5E}"/>
                </a:ext>
              </a:extLst>
            </p:cNvPr>
            <p:cNvSpPr/>
            <p:nvPr userDrawn="1"/>
          </p:nvSpPr>
          <p:spPr>
            <a:xfrm flipH="1">
              <a:off x="738996" y="66394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19CAAC0-82B8-1402-3EB3-FB3B36F6057A}"/>
                </a:ext>
              </a:extLst>
            </p:cNvPr>
            <p:cNvSpPr/>
            <p:nvPr userDrawn="1"/>
          </p:nvSpPr>
          <p:spPr>
            <a:xfrm flipH="1">
              <a:off x="149831" y="65392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4987FE0-E308-BC34-7F53-E7CEBD84EB71}"/>
              </a:ext>
            </a:extLst>
          </p:cNvPr>
          <p:cNvGrpSpPr/>
          <p:nvPr userDrawn="1"/>
        </p:nvGrpSpPr>
        <p:grpSpPr>
          <a:xfrm>
            <a:off x="-2569" y="6386835"/>
            <a:ext cx="3340747" cy="474562"/>
            <a:chOff x="-2569" y="6386835"/>
            <a:chExt cx="3340747" cy="474562"/>
          </a:xfrm>
        </p:grpSpPr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90A5404E-ED50-300F-6643-31C590349D95}"/>
                </a:ext>
              </a:extLst>
            </p:cNvPr>
            <p:cNvSpPr/>
            <p:nvPr userDrawn="1"/>
          </p:nvSpPr>
          <p:spPr>
            <a:xfrm flipH="1">
              <a:off x="1250830" y="65905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681E09EA-C79C-C9E9-B6BD-B7FAF614F43F}"/>
                </a:ext>
              </a:extLst>
            </p:cNvPr>
            <p:cNvSpPr/>
            <p:nvPr userDrawn="1"/>
          </p:nvSpPr>
          <p:spPr>
            <a:xfrm flipH="1">
              <a:off x="586596" y="64870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3D300AD-CF01-1D39-CF2F-483E8A6B66AA}"/>
                </a:ext>
              </a:extLst>
            </p:cNvPr>
            <p:cNvSpPr/>
            <p:nvPr userDrawn="1"/>
          </p:nvSpPr>
          <p:spPr>
            <a:xfrm flipH="1">
              <a:off x="-2569" y="63868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0F79B4B-02E2-24B3-3D23-5218771DDF87}"/>
              </a:ext>
            </a:extLst>
          </p:cNvPr>
          <p:cNvSpPr txBox="1"/>
          <p:nvPr userDrawn="1"/>
        </p:nvSpPr>
        <p:spPr>
          <a:xfrm>
            <a:off x="646982" y="267204"/>
            <a:ext cx="920133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3600" b="1">
                <a:solidFill>
                  <a:srgbClr val="7F7F7F"/>
                </a:solidFill>
                <a:latin typeface="Franklin Gothic Medium" panose="020B0603020102020204" pitchFamily="34" charset="0"/>
              </a:rPr>
              <a:t>Case Study: XXX</a:t>
            </a:r>
            <a:endParaRPr lang="en-IN" sz="3600" b="1">
              <a:solidFill>
                <a:srgbClr val="7F7F7F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68F9422-9A97-1A1E-5555-B9B527E53336}"/>
              </a:ext>
            </a:extLst>
          </p:cNvPr>
          <p:cNvSpPr/>
          <p:nvPr userDrawn="1"/>
        </p:nvSpPr>
        <p:spPr>
          <a:xfrm>
            <a:off x="646982" y="1082842"/>
            <a:ext cx="11053711" cy="1263316"/>
          </a:xfrm>
          <a:prstGeom prst="roundRect">
            <a:avLst>
              <a:gd name="adj" fmla="val 10338"/>
            </a:avLst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7A164-9D9D-7EFD-1003-54A9DC45BA2E}"/>
              </a:ext>
            </a:extLst>
          </p:cNvPr>
          <p:cNvSpPr txBox="1"/>
          <p:nvPr userDrawn="1"/>
        </p:nvSpPr>
        <p:spPr>
          <a:xfrm>
            <a:off x="851519" y="1327256"/>
            <a:ext cx="10693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Franklin Gothic Medium" panose="020B0603020102020204" pitchFamily="34" charset="0"/>
              </a:rPr>
              <a:t>STUDY NAME</a:t>
            </a:r>
            <a:endParaRPr lang="en-IN" sz="240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FC48D8-7E02-E3B6-1153-D1165F6BF7BE}"/>
              </a:ext>
            </a:extLst>
          </p:cNvPr>
          <p:cNvSpPr txBox="1"/>
          <p:nvPr userDrawn="1"/>
        </p:nvSpPr>
        <p:spPr>
          <a:xfrm>
            <a:off x="851518" y="1788921"/>
            <a:ext cx="10693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Franklin Gothic Medium" panose="020B0603020102020204" pitchFamily="34" charset="0"/>
              </a:rPr>
              <a:t>Description</a:t>
            </a:r>
            <a:endParaRPr lang="en-IN" sz="140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6083BB7-D0D6-7D73-8983-6E7B50EC4A62}"/>
              </a:ext>
            </a:extLst>
          </p:cNvPr>
          <p:cNvGrpSpPr/>
          <p:nvPr userDrawn="1"/>
        </p:nvGrpSpPr>
        <p:grpSpPr>
          <a:xfrm>
            <a:off x="646982" y="2494999"/>
            <a:ext cx="5449018" cy="1718069"/>
            <a:chOff x="646982" y="2494999"/>
            <a:chExt cx="5449018" cy="1718069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A0E1B2F7-B288-3AFF-2FB7-4A8BA84194C9}"/>
                </a:ext>
              </a:extLst>
            </p:cNvPr>
            <p:cNvSpPr/>
            <p:nvPr/>
          </p:nvSpPr>
          <p:spPr>
            <a:xfrm>
              <a:off x="646982" y="2494999"/>
              <a:ext cx="5449018" cy="1718069"/>
            </a:xfrm>
            <a:prstGeom prst="roundRect">
              <a:avLst>
                <a:gd name="adj" fmla="val 10338"/>
              </a:avLst>
            </a:prstGeom>
            <a:solidFill>
              <a:srgbClr val="FE575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CB88257-B044-C76A-D0F8-9073E600A257}"/>
                </a:ext>
              </a:extLst>
            </p:cNvPr>
            <p:cNvSpPr txBox="1"/>
            <p:nvPr/>
          </p:nvSpPr>
          <p:spPr>
            <a:xfrm>
              <a:off x="827088" y="2614407"/>
              <a:ext cx="5116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Franklin Gothic Medium" panose="020B0603020102020204" pitchFamily="34" charset="0"/>
                </a:rPr>
                <a:t>THE CHALLENGE</a:t>
              </a:r>
              <a:endParaRPr lang="en-IN" sz="2000">
                <a:solidFill>
                  <a:schemeClr val="bg1"/>
                </a:solidFill>
                <a:latin typeface="Franklin Gothic Medium" panose="020B06030201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3ED599B-B604-AC1B-3084-73E9F3D14D63}"/>
                </a:ext>
              </a:extLst>
            </p:cNvPr>
            <p:cNvSpPr txBox="1"/>
            <p:nvPr/>
          </p:nvSpPr>
          <p:spPr>
            <a:xfrm>
              <a:off x="851519" y="3014517"/>
              <a:ext cx="50920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Franklin Gothic Medium" panose="020B0603020102020204" pitchFamily="34" charset="0"/>
                </a:rPr>
                <a:t>Description</a:t>
              </a:r>
              <a:endParaRPr lang="en-IN" sz="1400">
                <a:latin typeface="Franklin Gothic Medium" panose="020B0603020102020204" pitchFamily="34" charset="0"/>
              </a:endParaRPr>
            </a:p>
          </p:txBody>
        </p:sp>
      </p:grp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581AE24-0A8A-7038-BA4E-B1E83019A860}"/>
              </a:ext>
            </a:extLst>
          </p:cNvPr>
          <p:cNvSpPr/>
          <p:nvPr userDrawn="1"/>
        </p:nvSpPr>
        <p:spPr>
          <a:xfrm>
            <a:off x="6251675" y="2494999"/>
            <a:ext cx="5449018" cy="1718069"/>
          </a:xfrm>
          <a:prstGeom prst="roundRect">
            <a:avLst>
              <a:gd name="adj" fmla="val 10338"/>
            </a:avLst>
          </a:prstGeom>
          <a:solidFill>
            <a:srgbClr val="FE57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522EE2-CB57-1F6D-AA75-290A0902305D}"/>
              </a:ext>
            </a:extLst>
          </p:cNvPr>
          <p:cNvSpPr txBox="1"/>
          <p:nvPr userDrawn="1"/>
        </p:nvSpPr>
        <p:spPr>
          <a:xfrm>
            <a:off x="6431781" y="2614407"/>
            <a:ext cx="5116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Franklin Gothic Medium" panose="020B0603020102020204" pitchFamily="34" charset="0"/>
              </a:rPr>
              <a:t>THE INSIGHT</a:t>
            </a:r>
            <a:endParaRPr lang="en-IN" sz="200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D9BA2D-3BEC-AC33-B2FE-CA2B5E8E0AEE}"/>
              </a:ext>
            </a:extLst>
          </p:cNvPr>
          <p:cNvSpPr txBox="1"/>
          <p:nvPr userDrawn="1"/>
        </p:nvSpPr>
        <p:spPr>
          <a:xfrm>
            <a:off x="6456212" y="3014517"/>
            <a:ext cx="5092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Franklin Gothic Medium" panose="020B0603020102020204" pitchFamily="34" charset="0"/>
              </a:rPr>
              <a:t>Description</a:t>
            </a:r>
            <a:endParaRPr lang="en-IN" sz="1400">
              <a:latin typeface="Franklin Gothic Medium" panose="020B0603020102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13004AC-671B-1E0B-69FA-CC0E608C9D43}"/>
              </a:ext>
            </a:extLst>
          </p:cNvPr>
          <p:cNvSpPr/>
          <p:nvPr userDrawn="1"/>
        </p:nvSpPr>
        <p:spPr>
          <a:xfrm>
            <a:off x="646982" y="4364260"/>
            <a:ext cx="5449018" cy="1718069"/>
          </a:xfrm>
          <a:prstGeom prst="roundRect">
            <a:avLst>
              <a:gd name="adj" fmla="val 10338"/>
            </a:avLst>
          </a:prstGeom>
          <a:solidFill>
            <a:srgbClr val="FE57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F57FC6A-CC9B-EC6E-95B5-ED3BD5D1FA3C}"/>
              </a:ext>
            </a:extLst>
          </p:cNvPr>
          <p:cNvSpPr txBox="1"/>
          <p:nvPr userDrawn="1"/>
        </p:nvSpPr>
        <p:spPr>
          <a:xfrm>
            <a:off x="827088" y="4483668"/>
            <a:ext cx="5116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Franklin Gothic Medium" panose="020B0603020102020204" pitchFamily="34" charset="0"/>
              </a:rPr>
              <a:t>OUR APPROACH</a:t>
            </a:r>
            <a:endParaRPr lang="en-IN" sz="200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40740F-2BAD-61F8-01FA-BD4D2356D63A}"/>
              </a:ext>
            </a:extLst>
          </p:cNvPr>
          <p:cNvSpPr txBox="1"/>
          <p:nvPr userDrawn="1"/>
        </p:nvSpPr>
        <p:spPr>
          <a:xfrm>
            <a:off x="851519" y="4883778"/>
            <a:ext cx="5092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Franklin Gothic Medium" panose="020B0603020102020204" pitchFamily="34" charset="0"/>
              </a:rPr>
              <a:t>Description</a:t>
            </a:r>
            <a:endParaRPr lang="en-IN" sz="1400">
              <a:latin typeface="Franklin Gothic Medium" panose="020B060302010202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1B8616E-3ADF-2FC7-8BC1-4A3F2D4A2162}"/>
              </a:ext>
            </a:extLst>
          </p:cNvPr>
          <p:cNvSpPr/>
          <p:nvPr userDrawn="1"/>
        </p:nvSpPr>
        <p:spPr>
          <a:xfrm>
            <a:off x="6251675" y="4364260"/>
            <a:ext cx="5449018" cy="1718069"/>
          </a:xfrm>
          <a:prstGeom prst="roundRect">
            <a:avLst>
              <a:gd name="adj" fmla="val 10338"/>
            </a:avLst>
          </a:prstGeom>
          <a:solidFill>
            <a:srgbClr val="FE57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8022030-2FBD-0B69-FBB4-FE04D1F304B1}"/>
              </a:ext>
            </a:extLst>
          </p:cNvPr>
          <p:cNvSpPr txBox="1"/>
          <p:nvPr userDrawn="1"/>
        </p:nvSpPr>
        <p:spPr>
          <a:xfrm>
            <a:off x="6431781" y="4483668"/>
            <a:ext cx="5116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Franklin Gothic Medium" panose="020B0603020102020204" pitchFamily="34" charset="0"/>
              </a:rPr>
              <a:t>THE IMPACT</a:t>
            </a:r>
            <a:endParaRPr lang="en-IN" sz="200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7EEE2F7-D4F8-8764-665E-BE627D17CE92}"/>
              </a:ext>
            </a:extLst>
          </p:cNvPr>
          <p:cNvSpPr txBox="1"/>
          <p:nvPr userDrawn="1"/>
        </p:nvSpPr>
        <p:spPr>
          <a:xfrm>
            <a:off x="6456212" y="4883778"/>
            <a:ext cx="5092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Franklin Gothic Medium" panose="020B0603020102020204" pitchFamily="34" charset="0"/>
              </a:rPr>
              <a:t>Description</a:t>
            </a:r>
            <a:endParaRPr lang="en-IN" sz="1400">
              <a:latin typeface="Franklin Gothic Medium" panose="020B0603020102020204" pitchFamily="34" charset="0"/>
            </a:endParaRPr>
          </a:p>
        </p:txBody>
      </p:sp>
      <p:pic>
        <p:nvPicPr>
          <p:cNvPr id="28" name="Picture 1">
            <a:extLst>
              <a:ext uri="{FF2B5EF4-FFF2-40B4-BE49-F238E27FC236}">
                <a16:creationId xmlns:a16="http://schemas.microsoft.com/office/drawing/2014/main" id="{DF26E2B2-FCC9-7E1E-9AAF-BDD5A25548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3293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28779882-C1A3-0310-7DC2-29005EA2ED60}"/>
              </a:ext>
            </a:extLst>
          </p:cNvPr>
          <p:cNvGrpSpPr/>
          <p:nvPr userDrawn="1"/>
        </p:nvGrpSpPr>
        <p:grpSpPr>
          <a:xfrm rot="10800000">
            <a:off x="8851253" y="0"/>
            <a:ext cx="3340747" cy="474562"/>
            <a:chOff x="149831" y="6539235"/>
            <a:chExt cx="3340747" cy="474562"/>
          </a:xfrm>
        </p:grpSpPr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316F7A60-045E-53A5-88CB-8A243690377F}"/>
                </a:ext>
              </a:extLst>
            </p:cNvPr>
            <p:cNvSpPr/>
            <p:nvPr userDrawn="1"/>
          </p:nvSpPr>
          <p:spPr>
            <a:xfrm flipH="1">
              <a:off x="1403230" y="67429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2780399B-DD97-F578-818D-739694B12C5E}"/>
                </a:ext>
              </a:extLst>
            </p:cNvPr>
            <p:cNvSpPr/>
            <p:nvPr userDrawn="1"/>
          </p:nvSpPr>
          <p:spPr>
            <a:xfrm flipH="1">
              <a:off x="738996" y="66394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19CAAC0-82B8-1402-3EB3-FB3B36F6057A}"/>
                </a:ext>
              </a:extLst>
            </p:cNvPr>
            <p:cNvSpPr/>
            <p:nvPr userDrawn="1"/>
          </p:nvSpPr>
          <p:spPr>
            <a:xfrm flipH="1">
              <a:off x="149831" y="65392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4987FE0-E308-BC34-7F53-E7CEBD84EB71}"/>
              </a:ext>
            </a:extLst>
          </p:cNvPr>
          <p:cNvGrpSpPr/>
          <p:nvPr userDrawn="1"/>
        </p:nvGrpSpPr>
        <p:grpSpPr>
          <a:xfrm>
            <a:off x="-2569" y="6386835"/>
            <a:ext cx="3340747" cy="474562"/>
            <a:chOff x="-2569" y="6386835"/>
            <a:chExt cx="3340747" cy="474562"/>
          </a:xfrm>
        </p:grpSpPr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90A5404E-ED50-300F-6643-31C590349D95}"/>
                </a:ext>
              </a:extLst>
            </p:cNvPr>
            <p:cNvSpPr/>
            <p:nvPr userDrawn="1"/>
          </p:nvSpPr>
          <p:spPr>
            <a:xfrm flipH="1">
              <a:off x="1250830" y="65905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681E09EA-C79C-C9E9-B6BD-B7FAF614F43F}"/>
                </a:ext>
              </a:extLst>
            </p:cNvPr>
            <p:cNvSpPr/>
            <p:nvPr userDrawn="1"/>
          </p:nvSpPr>
          <p:spPr>
            <a:xfrm flipH="1">
              <a:off x="586596" y="64870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3D300AD-CF01-1D39-CF2F-483E8A6B66AA}"/>
                </a:ext>
              </a:extLst>
            </p:cNvPr>
            <p:cNvSpPr/>
            <p:nvPr userDrawn="1"/>
          </p:nvSpPr>
          <p:spPr>
            <a:xfrm flipH="1">
              <a:off x="-2569" y="63868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8A5E2DD-F7E4-C5C3-5F77-9E57EED997C2}"/>
              </a:ext>
            </a:extLst>
          </p:cNvPr>
          <p:cNvSpPr/>
          <p:nvPr/>
        </p:nvSpPr>
        <p:spPr>
          <a:xfrm>
            <a:off x="586508" y="1419225"/>
            <a:ext cx="3433041" cy="4657452"/>
          </a:xfrm>
          <a:prstGeom prst="roundRect">
            <a:avLst>
              <a:gd name="adj" fmla="val 3751"/>
            </a:avLst>
          </a:prstGeom>
          <a:solidFill>
            <a:srgbClr val="AAAAA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0" i="0" u="none" strike="noStrike" baseline="0">
              <a:solidFill>
                <a:srgbClr val="000000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D577CF9-7826-E4DF-7977-0E6EE82F400A}"/>
              </a:ext>
            </a:extLst>
          </p:cNvPr>
          <p:cNvSpPr/>
          <p:nvPr userDrawn="1"/>
        </p:nvSpPr>
        <p:spPr>
          <a:xfrm>
            <a:off x="918141" y="1180553"/>
            <a:ext cx="2752725" cy="472870"/>
          </a:xfrm>
          <a:prstGeom prst="roundRect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5522D2E-7098-1DC2-6837-D36F98EFD512}"/>
              </a:ext>
            </a:extLst>
          </p:cNvPr>
          <p:cNvSpPr/>
          <p:nvPr userDrawn="1"/>
        </p:nvSpPr>
        <p:spPr>
          <a:xfrm>
            <a:off x="4351182" y="1419225"/>
            <a:ext cx="3433041" cy="4657452"/>
          </a:xfrm>
          <a:prstGeom prst="roundRect">
            <a:avLst>
              <a:gd name="adj" fmla="val 3751"/>
            </a:avLst>
          </a:prstGeom>
          <a:solidFill>
            <a:srgbClr val="AAAAA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0" i="0" u="none" strike="noStrike" baseline="0">
              <a:solidFill>
                <a:srgbClr val="000000"/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444B8C9-7569-DA86-CC74-190B5C2918C9}"/>
              </a:ext>
            </a:extLst>
          </p:cNvPr>
          <p:cNvSpPr/>
          <p:nvPr userDrawn="1"/>
        </p:nvSpPr>
        <p:spPr>
          <a:xfrm>
            <a:off x="4682815" y="1180553"/>
            <a:ext cx="2752725" cy="472870"/>
          </a:xfrm>
          <a:prstGeom prst="roundRect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A004D32-198D-D255-A200-0B68998D8EEF}"/>
              </a:ext>
            </a:extLst>
          </p:cNvPr>
          <p:cNvSpPr/>
          <p:nvPr userDrawn="1"/>
        </p:nvSpPr>
        <p:spPr>
          <a:xfrm>
            <a:off x="8115856" y="1419225"/>
            <a:ext cx="3433041" cy="4657452"/>
          </a:xfrm>
          <a:prstGeom prst="roundRect">
            <a:avLst>
              <a:gd name="adj" fmla="val 3751"/>
            </a:avLst>
          </a:prstGeom>
          <a:solidFill>
            <a:srgbClr val="AAAAA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0" i="0" u="none" strike="noStrike" baseline="0">
              <a:solidFill>
                <a:srgbClr val="000000"/>
              </a:solidFill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7ACE9073-D8EC-1585-394C-D513F26380DF}"/>
              </a:ext>
            </a:extLst>
          </p:cNvPr>
          <p:cNvSpPr/>
          <p:nvPr userDrawn="1"/>
        </p:nvSpPr>
        <p:spPr>
          <a:xfrm>
            <a:off x="8447489" y="1180553"/>
            <a:ext cx="2752725" cy="472870"/>
          </a:xfrm>
          <a:prstGeom prst="roundRect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DA2A482E-BE59-C236-D09E-967DCE7AB3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06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48BA070-7A12-F8B8-5D1D-DCF26D1F330D}"/>
              </a:ext>
            </a:extLst>
          </p:cNvPr>
          <p:cNvGrpSpPr/>
          <p:nvPr userDrawn="1"/>
        </p:nvGrpSpPr>
        <p:grpSpPr>
          <a:xfrm>
            <a:off x="-1" y="6383438"/>
            <a:ext cx="3340748" cy="474563"/>
            <a:chOff x="-1" y="6383438"/>
            <a:chExt cx="3340748" cy="474563"/>
          </a:xfrm>
        </p:grpSpPr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90A5404E-ED50-300F-6643-31C590349D95}"/>
                </a:ext>
              </a:extLst>
            </p:cNvPr>
            <p:cNvSpPr/>
            <p:nvPr userDrawn="1"/>
          </p:nvSpPr>
          <p:spPr>
            <a:xfrm flipH="1">
              <a:off x="1414732" y="6383439"/>
              <a:ext cx="1926015" cy="474562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681E09EA-C79C-C9E9-B6BD-B7FAF614F43F}"/>
                </a:ext>
              </a:extLst>
            </p:cNvPr>
            <p:cNvSpPr/>
            <p:nvPr userDrawn="1"/>
          </p:nvSpPr>
          <p:spPr>
            <a:xfrm flipH="1">
              <a:off x="707103" y="6383438"/>
              <a:ext cx="935605" cy="474562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3D300AD-CF01-1D39-CF2F-483E8A6B66AA}"/>
                </a:ext>
              </a:extLst>
            </p:cNvPr>
            <p:cNvSpPr/>
            <p:nvPr userDrawn="1"/>
          </p:nvSpPr>
          <p:spPr>
            <a:xfrm flipH="1">
              <a:off x="-1" y="6383438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F77968-21BC-5CF1-4841-F7740B17ABBE}"/>
              </a:ext>
            </a:extLst>
          </p:cNvPr>
          <p:cNvGrpSpPr/>
          <p:nvPr userDrawn="1"/>
        </p:nvGrpSpPr>
        <p:grpSpPr>
          <a:xfrm rot="10800000">
            <a:off x="8851252" y="0"/>
            <a:ext cx="3340748" cy="474563"/>
            <a:chOff x="-1" y="6383438"/>
            <a:chExt cx="3340748" cy="474563"/>
          </a:xfrm>
        </p:grpSpPr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DF475B50-75A0-4B96-F463-67DFB9456D6A}"/>
                </a:ext>
              </a:extLst>
            </p:cNvPr>
            <p:cNvSpPr/>
            <p:nvPr userDrawn="1"/>
          </p:nvSpPr>
          <p:spPr>
            <a:xfrm flipH="1">
              <a:off x="1414732" y="6383439"/>
              <a:ext cx="1926015" cy="474562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BE736FD9-E85D-3B0A-05A4-B64BB30BD986}"/>
                </a:ext>
              </a:extLst>
            </p:cNvPr>
            <p:cNvSpPr/>
            <p:nvPr userDrawn="1"/>
          </p:nvSpPr>
          <p:spPr>
            <a:xfrm flipH="1">
              <a:off x="707103" y="6383438"/>
              <a:ext cx="935605" cy="474562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2F360F8-0B26-65C1-A929-E606955B9166}"/>
                </a:ext>
              </a:extLst>
            </p:cNvPr>
            <p:cNvSpPr/>
            <p:nvPr userDrawn="1"/>
          </p:nvSpPr>
          <p:spPr>
            <a:xfrm flipH="1">
              <a:off x="-1" y="6383438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519B5F2-C4EC-2E67-ABD0-E6FBD89CD5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6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3614C604-FC12-09B9-2469-C3EFC5FACE57}"/>
              </a:ext>
            </a:extLst>
          </p:cNvPr>
          <p:cNvSpPr/>
          <p:nvPr userDrawn="1"/>
        </p:nvSpPr>
        <p:spPr>
          <a:xfrm rot="10800000">
            <a:off x="6482080" y="0"/>
            <a:ext cx="5709920" cy="5364480"/>
          </a:xfrm>
          <a:prstGeom prst="rtTriangle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473CD261-B548-422D-1EB1-282EE8BEBFA8}"/>
              </a:ext>
            </a:extLst>
          </p:cNvPr>
          <p:cNvSpPr/>
          <p:nvPr userDrawn="1"/>
        </p:nvSpPr>
        <p:spPr>
          <a:xfrm>
            <a:off x="7817826" y="468653"/>
            <a:ext cx="4383811" cy="6398139"/>
          </a:xfrm>
          <a:custGeom>
            <a:avLst/>
            <a:gdLst>
              <a:gd name="connsiteX0" fmla="*/ 1969654 w 3799724"/>
              <a:gd name="connsiteY0" fmla="*/ 0 h 3960595"/>
              <a:gd name="connsiteX1" fmla="*/ 3799724 w 3799724"/>
              <a:gd name="connsiteY1" fmla="*/ 0 h 3960595"/>
              <a:gd name="connsiteX2" fmla="*/ 3799724 w 3799724"/>
              <a:gd name="connsiteY2" fmla="*/ 3960595 h 3960595"/>
              <a:gd name="connsiteX3" fmla="*/ 1969654 w 3799724"/>
              <a:gd name="connsiteY3" fmla="*/ 3960595 h 3960595"/>
              <a:gd name="connsiteX4" fmla="*/ 1969654 w 3799724"/>
              <a:gd name="connsiteY4" fmla="*/ 3955223 h 3960595"/>
              <a:gd name="connsiteX5" fmla="*/ 0 w 3799724"/>
              <a:gd name="connsiteY5" fmla="*/ 1966491 h 3960595"/>
              <a:gd name="connsiteX6" fmla="*/ 1969654 w 3799724"/>
              <a:gd name="connsiteY6" fmla="*/ 15731 h 3960595"/>
              <a:gd name="connsiteX0" fmla="*/ 1969654 w 3807361"/>
              <a:gd name="connsiteY0" fmla="*/ 0 h 3960595"/>
              <a:gd name="connsiteX1" fmla="*/ 3807361 w 3807361"/>
              <a:gd name="connsiteY1" fmla="*/ 0 h 3960595"/>
              <a:gd name="connsiteX2" fmla="*/ 3799724 w 3807361"/>
              <a:gd name="connsiteY2" fmla="*/ 3960595 h 3960595"/>
              <a:gd name="connsiteX3" fmla="*/ 1969654 w 3807361"/>
              <a:gd name="connsiteY3" fmla="*/ 3960595 h 3960595"/>
              <a:gd name="connsiteX4" fmla="*/ 1969654 w 3807361"/>
              <a:gd name="connsiteY4" fmla="*/ 3955223 h 3960595"/>
              <a:gd name="connsiteX5" fmla="*/ 0 w 3807361"/>
              <a:gd name="connsiteY5" fmla="*/ 1966491 h 3960595"/>
              <a:gd name="connsiteX6" fmla="*/ 1969654 w 3807361"/>
              <a:gd name="connsiteY6" fmla="*/ 15731 h 3960595"/>
              <a:gd name="connsiteX7" fmla="*/ 1969654 w 3807361"/>
              <a:gd name="connsiteY7" fmla="*/ 0 h 3960595"/>
              <a:gd name="connsiteX0" fmla="*/ 1969654 w 3808096"/>
              <a:gd name="connsiteY0" fmla="*/ 0 h 3966045"/>
              <a:gd name="connsiteX1" fmla="*/ 3807361 w 3808096"/>
              <a:gd name="connsiteY1" fmla="*/ 0 h 3966045"/>
              <a:gd name="connsiteX2" fmla="*/ 3807362 w 3808096"/>
              <a:gd name="connsiteY2" fmla="*/ 3966045 h 3966045"/>
              <a:gd name="connsiteX3" fmla="*/ 1969654 w 3808096"/>
              <a:gd name="connsiteY3" fmla="*/ 3960595 h 3966045"/>
              <a:gd name="connsiteX4" fmla="*/ 1969654 w 3808096"/>
              <a:gd name="connsiteY4" fmla="*/ 3955223 h 3966045"/>
              <a:gd name="connsiteX5" fmla="*/ 0 w 3808096"/>
              <a:gd name="connsiteY5" fmla="*/ 1966491 h 3966045"/>
              <a:gd name="connsiteX6" fmla="*/ 1969654 w 3808096"/>
              <a:gd name="connsiteY6" fmla="*/ 15731 h 3966045"/>
              <a:gd name="connsiteX7" fmla="*/ 1969654 w 3808096"/>
              <a:gd name="connsiteY7" fmla="*/ 0 h 396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08096" h="3966045">
                <a:moveTo>
                  <a:pt x="1969654" y="0"/>
                </a:moveTo>
                <a:lnTo>
                  <a:pt x="3807361" y="0"/>
                </a:lnTo>
                <a:cubicBezTo>
                  <a:pt x="3804815" y="1320198"/>
                  <a:pt x="3809908" y="2645847"/>
                  <a:pt x="3807362" y="3966045"/>
                </a:cubicBezTo>
                <a:lnTo>
                  <a:pt x="1969654" y="3960595"/>
                </a:lnTo>
                <a:lnTo>
                  <a:pt x="1969654" y="3955223"/>
                </a:lnTo>
                <a:lnTo>
                  <a:pt x="0" y="1966491"/>
                </a:lnTo>
                <a:lnTo>
                  <a:pt x="1969654" y="15731"/>
                </a:lnTo>
                <a:lnTo>
                  <a:pt x="1969654" y="0"/>
                </a:lnTo>
                <a:close/>
              </a:path>
            </a:pathLst>
          </a:custGeom>
          <a:blipFill dpi="0" rotWithShape="1">
            <a:blip r:embed="rId2" cstate="email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1350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AA0683FE-04A2-D81E-2253-B51EE85A2950}"/>
              </a:ext>
            </a:extLst>
          </p:cNvPr>
          <p:cNvSpPr/>
          <p:nvPr userDrawn="1"/>
        </p:nvSpPr>
        <p:spPr>
          <a:xfrm rot="2866382">
            <a:off x="11072976" y="3269182"/>
            <a:ext cx="2238046" cy="2046956"/>
          </a:xfrm>
          <a:prstGeom prst="rtTriangle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0D595A95-0349-69DF-B46D-F0B0A2780FEC}"/>
              </a:ext>
            </a:extLst>
          </p:cNvPr>
          <p:cNvSpPr/>
          <p:nvPr userDrawn="1"/>
        </p:nvSpPr>
        <p:spPr>
          <a:xfrm rot="2955338">
            <a:off x="11363931" y="4427961"/>
            <a:ext cx="1656136" cy="1447363"/>
          </a:xfrm>
          <a:prstGeom prst="rtTriangle">
            <a:avLst/>
          </a:prstGeom>
          <a:solidFill>
            <a:srgbClr val="AAAAAA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14567965-7FCF-CAE3-BB5B-625291B74DE2}"/>
              </a:ext>
            </a:extLst>
          </p:cNvPr>
          <p:cNvSpPr/>
          <p:nvPr userDrawn="1"/>
        </p:nvSpPr>
        <p:spPr>
          <a:xfrm rot="8138478">
            <a:off x="8343682" y="5574570"/>
            <a:ext cx="2606476" cy="2566859"/>
          </a:xfrm>
          <a:prstGeom prst="rtTriangle">
            <a:avLst/>
          </a:prstGeom>
          <a:solidFill>
            <a:srgbClr val="FE5757">
              <a:alpha val="6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5CD50BB9-C9CB-FDFB-AA1A-62E157E0B7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863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B188697-AA72-7DA4-FAE4-EBBA2D0F5F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duotone>
              <a:prstClr val="black"/>
              <a:srgbClr val="AAAA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619999" y="0"/>
            <a:ext cx="4572000" cy="6858000"/>
          </a:xfrm>
          <a:prstGeom prst="rtTriangle">
            <a:avLst/>
          </a:prstGeom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CB56CE77-01AC-2281-2ADE-442C210FB852}"/>
              </a:ext>
            </a:extLst>
          </p:cNvPr>
          <p:cNvSpPr/>
          <p:nvPr userDrawn="1"/>
        </p:nvSpPr>
        <p:spPr>
          <a:xfrm rot="10800000">
            <a:off x="9572262" y="0"/>
            <a:ext cx="2619737" cy="2419109"/>
          </a:xfrm>
          <a:prstGeom prst="rtTriangle">
            <a:avLst/>
          </a:prstGeom>
          <a:solidFill>
            <a:srgbClr val="FE575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0F5B79CC-E16E-5A69-1449-D9E5817684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067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bg>
      <p:bgPr>
        <a:gradFill flip="none" rotWithShape="1">
          <a:gsLst>
            <a:gs pos="0">
              <a:srgbClr val="AAAAAA"/>
            </a:gs>
            <a:gs pos="100000">
              <a:srgbClr val="FE5757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86F3846D-D499-513C-445C-3EC5D3B35C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9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Hexagon 18">
            <a:extLst>
              <a:ext uri="{FF2B5EF4-FFF2-40B4-BE49-F238E27FC236}">
                <a16:creationId xmlns:a16="http://schemas.microsoft.com/office/drawing/2014/main" id="{D65450B9-AC65-45FA-0B65-7A9C4E5DA84A}"/>
              </a:ext>
            </a:extLst>
          </p:cNvPr>
          <p:cNvSpPr/>
          <p:nvPr userDrawn="1"/>
        </p:nvSpPr>
        <p:spPr>
          <a:xfrm>
            <a:off x="10884852" y="1066845"/>
            <a:ext cx="772160" cy="67056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AC8235E6-7482-4BB8-9F46-246D0E5578DA}"/>
              </a:ext>
            </a:extLst>
          </p:cNvPr>
          <p:cNvSpPr/>
          <p:nvPr userDrawn="1"/>
        </p:nvSpPr>
        <p:spPr>
          <a:xfrm>
            <a:off x="10884852" y="5349239"/>
            <a:ext cx="501015" cy="472440"/>
          </a:xfrm>
          <a:prstGeom prst="hexagon">
            <a:avLst/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2B4DA8-AC16-4681-4205-F9D0E811C9E0}"/>
              </a:ext>
            </a:extLst>
          </p:cNvPr>
          <p:cNvSpPr txBox="1"/>
          <p:nvPr userDrawn="1"/>
        </p:nvSpPr>
        <p:spPr>
          <a:xfrm>
            <a:off x="453707" y="5067783"/>
            <a:ext cx="51206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>
                <a:solidFill>
                  <a:srgbClr val="AAAAAA"/>
                </a:solidFill>
                <a:latin typeface="Franklin Gothic Medium" panose="020B0603020102020204" pitchFamily="34" charset="0"/>
              </a:rPr>
              <a:t>SMART MOVE </a:t>
            </a:r>
            <a:r>
              <a:rPr lang="en-US" sz="3300" b="1">
                <a:solidFill>
                  <a:srgbClr val="FE5757"/>
                </a:solidFill>
                <a:latin typeface="Franklin Gothic Medium" panose="020B0603020102020204" pitchFamily="34" charset="0"/>
              </a:rPr>
              <a:t>VENTURES</a:t>
            </a:r>
            <a:endParaRPr lang="en-IN" sz="3300" b="1">
              <a:solidFill>
                <a:srgbClr val="FE5757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7" name="Hexagon 16">
            <a:extLst>
              <a:ext uri="{FF2B5EF4-FFF2-40B4-BE49-F238E27FC236}">
                <a16:creationId xmlns:a16="http://schemas.microsoft.com/office/drawing/2014/main" id="{195E5D0A-D61B-A837-9D23-8F486101B24F}"/>
              </a:ext>
            </a:extLst>
          </p:cNvPr>
          <p:cNvSpPr/>
          <p:nvPr userDrawn="1"/>
        </p:nvSpPr>
        <p:spPr>
          <a:xfrm>
            <a:off x="6523671" y="5349239"/>
            <a:ext cx="1335406" cy="115824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754EB9D2-8BBC-7BA7-4064-59B3F3D734CF}"/>
              </a:ext>
            </a:extLst>
          </p:cNvPr>
          <p:cNvSpPr/>
          <p:nvPr userDrawn="1"/>
        </p:nvSpPr>
        <p:spPr>
          <a:xfrm>
            <a:off x="11064406" y="4099561"/>
            <a:ext cx="772160" cy="670560"/>
          </a:xfrm>
          <a:prstGeom prst="hexagon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62406D0D-9DF4-DCFF-8BB1-983C53FE63DB}"/>
              </a:ext>
            </a:extLst>
          </p:cNvPr>
          <p:cNvSpPr/>
          <p:nvPr userDrawn="1"/>
        </p:nvSpPr>
        <p:spPr>
          <a:xfrm>
            <a:off x="5855968" y="1066845"/>
            <a:ext cx="1335405" cy="1158240"/>
          </a:xfrm>
          <a:prstGeom prst="hexagon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pic>
        <p:nvPicPr>
          <p:cNvPr id="14" name="Picture 13" descr="A red and black logo&#10;&#10;Description automatically generated">
            <a:extLst>
              <a:ext uri="{FF2B5EF4-FFF2-40B4-BE49-F238E27FC236}">
                <a16:creationId xmlns:a16="http://schemas.microsoft.com/office/drawing/2014/main" id="{AE0A0265-384F-C974-D587-3201980D48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0163" y="1427480"/>
            <a:ext cx="1937906" cy="193790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8BD5B91-EF79-ABB5-D9BE-9ED390F25E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0163" y="2396433"/>
            <a:ext cx="1937906" cy="193790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D1CC8F0-A1B1-988E-D778-FACC73C0DE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0163" y="3365386"/>
            <a:ext cx="1937906" cy="1937906"/>
          </a:xfrm>
          <a:prstGeom prst="rect">
            <a:avLst/>
          </a:prstGeom>
        </p:spPr>
      </p:pic>
      <p:pic>
        <p:nvPicPr>
          <p:cNvPr id="5" name="Picture 4" descr="A red triangle logo&#10;&#10;Description automatically generated">
            <a:extLst>
              <a:ext uri="{FF2B5EF4-FFF2-40B4-BE49-F238E27FC236}">
                <a16:creationId xmlns:a16="http://schemas.microsoft.com/office/drawing/2014/main" id="{FC7C57BB-F7A7-4239-52F4-F49DEB7B452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4144" y="-72532"/>
            <a:ext cx="673418" cy="67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61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E48CD93C-293F-B89A-D78B-1FC30F8824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rgbClr val="AAAAA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56"/>
          <a:stretch/>
        </p:blipFill>
        <p:spPr>
          <a:xfrm>
            <a:off x="10456909" y="4360055"/>
            <a:ext cx="1059455" cy="900890"/>
          </a:xfrm>
          <a:prstGeom prst="hexagon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4ADBA9-BE40-CBF3-78E5-EB0FCDACA7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duotone>
              <a:prstClr val="black"/>
              <a:srgbClr val="FE575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9537" y="4894271"/>
            <a:ext cx="1112516" cy="900992"/>
          </a:xfrm>
          <a:prstGeom prst="hexagon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EDB837-A101-D56B-E915-3C752D38A0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duotone>
              <a:prstClr val="black"/>
              <a:srgbClr val="FE575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7701" y="5899295"/>
            <a:ext cx="1079507" cy="896617"/>
          </a:xfrm>
          <a:prstGeom prst="hexagon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ED8487-9A84-731A-B1F3-2D10A0AAAC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duotone>
              <a:prstClr val="black"/>
              <a:srgbClr val="AAAAA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33576" y="5377186"/>
            <a:ext cx="1058101" cy="883917"/>
          </a:xfrm>
          <a:prstGeom prst="hexagon">
            <a:avLst/>
          </a:prstGeom>
        </p:spPr>
      </p:pic>
      <p:sp>
        <p:nvSpPr>
          <p:cNvPr id="7" name="Hexagon 6">
            <a:extLst>
              <a:ext uri="{FF2B5EF4-FFF2-40B4-BE49-F238E27FC236}">
                <a16:creationId xmlns:a16="http://schemas.microsoft.com/office/drawing/2014/main" id="{2AC0ED78-5782-15D5-5424-151ACFF7EE8E}"/>
              </a:ext>
            </a:extLst>
          </p:cNvPr>
          <p:cNvSpPr/>
          <p:nvPr userDrawn="1"/>
        </p:nvSpPr>
        <p:spPr>
          <a:xfrm>
            <a:off x="8507451" y="5352905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9EFCE901-4F3E-F466-C5A3-338227F4EC20}"/>
              </a:ext>
            </a:extLst>
          </p:cNvPr>
          <p:cNvSpPr/>
          <p:nvPr userDrawn="1"/>
        </p:nvSpPr>
        <p:spPr>
          <a:xfrm>
            <a:off x="8519027" y="430388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67C43A3F-D87A-C0FD-05EA-68106078AA66}"/>
              </a:ext>
            </a:extLst>
          </p:cNvPr>
          <p:cNvSpPr/>
          <p:nvPr userDrawn="1"/>
        </p:nvSpPr>
        <p:spPr>
          <a:xfrm>
            <a:off x="9484083" y="4866930"/>
            <a:ext cx="1112516" cy="934720"/>
          </a:xfrm>
          <a:prstGeom prst="hexagon">
            <a:avLst/>
          </a:prstGeom>
          <a:noFill/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1" name="Hexagon 10">
            <a:extLst>
              <a:ext uri="{FF2B5EF4-FFF2-40B4-BE49-F238E27FC236}">
                <a16:creationId xmlns:a16="http://schemas.microsoft.com/office/drawing/2014/main" id="{7906EFEC-89A6-F883-3419-DB663A488A82}"/>
              </a:ext>
            </a:extLst>
          </p:cNvPr>
          <p:cNvSpPr/>
          <p:nvPr userDrawn="1"/>
        </p:nvSpPr>
        <p:spPr>
          <a:xfrm>
            <a:off x="10434591" y="537322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8A5C8219-2235-0973-E5DF-3EF618352E6D}"/>
              </a:ext>
            </a:extLst>
          </p:cNvPr>
          <p:cNvSpPr/>
          <p:nvPr userDrawn="1"/>
        </p:nvSpPr>
        <p:spPr>
          <a:xfrm>
            <a:off x="10426127" y="4337195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9C541D36-9919-1D3C-A357-0E4F53821374}"/>
              </a:ext>
            </a:extLst>
          </p:cNvPr>
          <p:cNvSpPr/>
          <p:nvPr userDrawn="1"/>
        </p:nvSpPr>
        <p:spPr>
          <a:xfrm>
            <a:off x="10461987" y="3286760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B3AA8392-1229-7E86-E4E3-DDBF30C688C4}"/>
              </a:ext>
            </a:extLst>
          </p:cNvPr>
          <p:cNvSpPr/>
          <p:nvPr userDrawn="1"/>
        </p:nvSpPr>
        <p:spPr>
          <a:xfrm>
            <a:off x="7530819" y="5887720"/>
            <a:ext cx="1112516" cy="934720"/>
          </a:xfrm>
          <a:prstGeom prst="hexagon">
            <a:avLst/>
          </a:prstGeom>
          <a:noFill/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423FDD67-9E2E-0F8C-CEF3-4BE8FD3FD4D2}"/>
              </a:ext>
            </a:extLst>
          </p:cNvPr>
          <p:cNvSpPr/>
          <p:nvPr userDrawn="1"/>
        </p:nvSpPr>
        <p:spPr>
          <a:xfrm>
            <a:off x="6554187" y="5369560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id="{5F819CA5-0D44-CB28-26B2-3904D599EF47}"/>
              </a:ext>
            </a:extLst>
          </p:cNvPr>
          <p:cNvSpPr/>
          <p:nvPr userDrawn="1"/>
        </p:nvSpPr>
        <p:spPr>
          <a:xfrm>
            <a:off x="5570124" y="5887720"/>
            <a:ext cx="1112516" cy="934720"/>
          </a:xfrm>
          <a:prstGeom prst="hexagon">
            <a:avLst/>
          </a:prstGeom>
          <a:solidFill>
            <a:srgbClr val="AAAAAA"/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25F1619F-EBCC-FF5D-9BA2-EBAFB397B390}"/>
              </a:ext>
            </a:extLst>
          </p:cNvPr>
          <p:cNvSpPr/>
          <p:nvPr userDrawn="1"/>
        </p:nvSpPr>
        <p:spPr>
          <a:xfrm>
            <a:off x="9484083" y="5899295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4" name="Arrow: Pentagon 23">
            <a:extLst>
              <a:ext uri="{FF2B5EF4-FFF2-40B4-BE49-F238E27FC236}">
                <a16:creationId xmlns:a16="http://schemas.microsoft.com/office/drawing/2014/main" id="{35ACBF32-05F7-485B-486F-51BE7C1E1B1A}"/>
              </a:ext>
            </a:extLst>
          </p:cNvPr>
          <p:cNvSpPr/>
          <p:nvPr userDrawn="1"/>
        </p:nvSpPr>
        <p:spPr>
          <a:xfrm rot="10800000">
            <a:off x="11420111" y="3852314"/>
            <a:ext cx="731520" cy="900891"/>
          </a:xfrm>
          <a:prstGeom prst="homePlate">
            <a:avLst>
              <a:gd name="adj" fmla="val 28986"/>
            </a:avLst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5" name="Arrow: Pentagon 24">
            <a:extLst>
              <a:ext uri="{FF2B5EF4-FFF2-40B4-BE49-F238E27FC236}">
                <a16:creationId xmlns:a16="http://schemas.microsoft.com/office/drawing/2014/main" id="{8FB5A295-938C-0C4D-2B2C-F40A82E13613}"/>
              </a:ext>
            </a:extLst>
          </p:cNvPr>
          <p:cNvSpPr/>
          <p:nvPr userDrawn="1"/>
        </p:nvSpPr>
        <p:spPr>
          <a:xfrm rot="10800000">
            <a:off x="11420111" y="4866646"/>
            <a:ext cx="731520" cy="934719"/>
          </a:xfrm>
          <a:prstGeom prst="homePlate">
            <a:avLst>
              <a:gd name="adj" fmla="val 28986"/>
            </a:avLst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6" name="Arrow: Pentagon 25">
            <a:extLst>
              <a:ext uri="{FF2B5EF4-FFF2-40B4-BE49-F238E27FC236}">
                <a16:creationId xmlns:a16="http://schemas.microsoft.com/office/drawing/2014/main" id="{556A039F-39E6-7B56-EC34-3F8884924670}"/>
              </a:ext>
            </a:extLst>
          </p:cNvPr>
          <p:cNvSpPr/>
          <p:nvPr userDrawn="1"/>
        </p:nvSpPr>
        <p:spPr>
          <a:xfrm rot="10800000">
            <a:off x="11421525" y="5891390"/>
            <a:ext cx="731520" cy="934719"/>
          </a:xfrm>
          <a:prstGeom prst="homePlate">
            <a:avLst>
              <a:gd name="adj" fmla="val 28986"/>
            </a:avLst>
          </a:prstGeom>
          <a:solidFill>
            <a:srgbClr val="AAAAAA"/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8" name="Flowchart: Manual Operation 27">
            <a:extLst>
              <a:ext uri="{FF2B5EF4-FFF2-40B4-BE49-F238E27FC236}">
                <a16:creationId xmlns:a16="http://schemas.microsoft.com/office/drawing/2014/main" id="{60EBC863-4E48-B161-CF00-D83F0E23A406}"/>
              </a:ext>
            </a:extLst>
          </p:cNvPr>
          <p:cNvSpPr/>
          <p:nvPr userDrawn="1"/>
        </p:nvSpPr>
        <p:spPr>
          <a:xfrm rot="10800000">
            <a:off x="6581934" y="6384146"/>
            <a:ext cx="1077343" cy="452120"/>
          </a:xfrm>
          <a:prstGeom prst="flowChartManualOperati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9" name="Flowchart: Manual Operation 28">
            <a:extLst>
              <a:ext uri="{FF2B5EF4-FFF2-40B4-BE49-F238E27FC236}">
                <a16:creationId xmlns:a16="http://schemas.microsoft.com/office/drawing/2014/main" id="{7BC0B614-A757-50C3-071A-1EC1E77BDA80}"/>
              </a:ext>
            </a:extLst>
          </p:cNvPr>
          <p:cNvSpPr/>
          <p:nvPr userDrawn="1"/>
        </p:nvSpPr>
        <p:spPr>
          <a:xfrm rot="10800000">
            <a:off x="10462911" y="6389225"/>
            <a:ext cx="1077343" cy="452120"/>
          </a:xfrm>
          <a:prstGeom prst="flowChartManualOperati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30" name="Flowchart: Manual Operation 29">
            <a:extLst>
              <a:ext uri="{FF2B5EF4-FFF2-40B4-BE49-F238E27FC236}">
                <a16:creationId xmlns:a16="http://schemas.microsoft.com/office/drawing/2014/main" id="{38CDECA9-BCC0-C95D-09FB-0E06D83BE09E}"/>
              </a:ext>
            </a:extLst>
          </p:cNvPr>
          <p:cNvSpPr/>
          <p:nvPr userDrawn="1"/>
        </p:nvSpPr>
        <p:spPr>
          <a:xfrm rot="10800000">
            <a:off x="8514338" y="6373985"/>
            <a:ext cx="1077343" cy="452120"/>
          </a:xfrm>
          <a:prstGeom prst="flowChartManualOperation">
            <a:avLst/>
          </a:prstGeom>
          <a:solidFill>
            <a:srgbClr val="AAAAAA"/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pic>
        <p:nvPicPr>
          <p:cNvPr id="2" name="Picture 1" descr="A red triangle logo&#10;&#10;Description automatically generated">
            <a:extLst>
              <a:ext uri="{FF2B5EF4-FFF2-40B4-BE49-F238E27FC236}">
                <a16:creationId xmlns:a16="http://schemas.microsoft.com/office/drawing/2014/main" id="{D2983FA2-E8B8-3C12-57C4-291E1832166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4144" y="-72532"/>
            <a:ext cx="673418" cy="67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109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>
            <a:extLst>
              <a:ext uri="{FF2B5EF4-FFF2-40B4-BE49-F238E27FC236}">
                <a16:creationId xmlns:a16="http://schemas.microsoft.com/office/drawing/2014/main" id="{6CF886F5-890A-0618-D144-D3564BF8F78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448307" y="6394364"/>
            <a:ext cx="1112516" cy="927271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4365AD5E-8EE9-F4D3-F6C6-30267B2DE9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420111" y="4866646"/>
            <a:ext cx="1112516" cy="927271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21" name="Picture Placeholder 7">
            <a:extLst>
              <a:ext uri="{FF2B5EF4-FFF2-40B4-BE49-F238E27FC236}">
                <a16:creationId xmlns:a16="http://schemas.microsoft.com/office/drawing/2014/main" id="{F3724B76-1933-3ADC-0425-95C9936F4F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26127" y="4337764"/>
            <a:ext cx="1112516" cy="927271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F0967C75-948B-02C0-4BFF-B56C14CF90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94385" y="4874094"/>
            <a:ext cx="1112516" cy="927271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E3BFAEB6-7B02-E69A-48BE-00B566D6910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476169" y="5917910"/>
            <a:ext cx="1122823" cy="918065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AC7BFE70-2E29-4671-DEA2-5170CE28E0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07445" y="5369560"/>
            <a:ext cx="1122823" cy="918065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2AC0ED78-5782-15D5-5424-151ACFF7EE8E}"/>
              </a:ext>
            </a:extLst>
          </p:cNvPr>
          <p:cNvSpPr/>
          <p:nvPr userDrawn="1"/>
        </p:nvSpPr>
        <p:spPr>
          <a:xfrm>
            <a:off x="8507451" y="535290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9EFCE901-4F3E-F466-C5A3-338227F4EC20}"/>
              </a:ext>
            </a:extLst>
          </p:cNvPr>
          <p:cNvSpPr/>
          <p:nvPr userDrawn="1"/>
        </p:nvSpPr>
        <p:spPr>
          <a:xfrm>
            <a:off x="8519027" y="430388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67C43A3F-D87A-C0FD-05EA-68106078AA66}"/>
              </a:ext>
            </a:extLst>
          </p:cNvPr>
          <p:cNvSpPr/>
          <p:nvPr userDrawn="1"/>
        </p:nvSpPr>
        <p:spPr>
          <a:xfrm>
            <a:off x="9484083" y="4866930"/>
            <a:ext cx="1112516" cy="934720"/>
          </a:xfrm>
          <a:prstGeom prst="hexagon">
            <a:avLst/>
          </a:prstGeom>
          <a:solidFill>
            <a:schemeClr val="bg1">
              <a:lumMod val="65000"/>
            </a:schemeClr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3C8B8E2C-E36E-5519-CFB3-A1DEFD6C11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37701" y="5887720"/>
            <a:ext cx="1105634" cy="93472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sp>
        <p:nvSpPr>
          <p:cNvPr id="11" name="Hexagon 10">
            <a:extLst>
              <a:ext uri="{FF2B5EF4-FFF2-40B4-BE49-F238E27FC236}">
                <a16:creationId xmlns:a16="http://schemas.microsoft.com/office/drawing/2014/main" id="{7906EFEC-89A6-F883-3419-DB663A488A82}"/>
              </a:ext>
            </a:extLst>
          </p:cNvPr>
          <p:cNvSpPr/>
          <p:nvPr userDrawn="1"/>
        </p:nvSpPr>
        <p:spPr>
          <a:xfrm>
            <a:off x="10434591" y="537322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8A5C8219-2235-0973-E5DF-3EF618352E6D}"/>
              </a:ext>
            </a:extLst>
          </p:cNvPr>
          <p:cNvSpPr/>
          <p:nvPr userDrawn="1"/>
        </p:nvSpPr>
        <p:spPr>
          <a:xfrm>
            <a:off x="10426127" y="433719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9C541D36-9919-1D3C-A357-0E4F53821374}"/>
              </a:ext>
            </a:extLst>
          </p:cNvPr>
          <p:cNvSpPr/>
          <p:nvPr userDrawn="1"/>
        </p:nvSpPr>
        <p:spPr>
          <a:xfrm>
            <a:off x="10461987" y="3286760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B3AA8392-1229-7E86-E4E3-DDBF30C688C4}"/>
              </a:ext>
            </a:extLst>
          </p:cNvPr>
          <p:cNvSpPr/>
          <p:nvPr userDrawn="1"/>
        </p:nvSpPr>
        <p:spPr>
          <a:xfrm>
            <a:off x="7530819" y="5887720"/>
            <a:ext cx="1112516" cy="934720"/>
          </a:xfrm>
          <a:prstGeom prst="hexagon">
            <a:avLst/>
          </a:prstGeom>
          <a:solidFill>
            <a:schemeClr val="bg1">
              <a:lumMod val="65000"/>
            </a:schemeClr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423FDD67-9E2E-0F8C-CEF3-4BE8FD3FD4D2}"/>
              </a:ext>
            </a:extLst>
          </p:cNvPr>
          <p:cNvSpPr/>
          <p:nvPr userDrawn="1"/>
        </p:nvSpPr>
        <p:spPr>
          <a:xfrm>
            <a:off x="6554187" y="5369560"/>
            <a:ext cx="1112516" cy="934720"/>
          </a:xfrm>
          <a:prstGeom prst="hexag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id="{5F819CA5-0D44-CB28-26B2-3904D599EF47}"/>
              </a:ext>
            </a:extLst>
          </p:cNvPr>
          <p:cNvSpPr/>
          <p:nvPr userDrawn="1"/>
        </p:nvSpPr>
        <p:spPr>
          <a:xfrm>
            <a:off x="5570124" y="5887720"/>
            <a:ext cx="1112516" cy="934720"/>
          </a:xfrm>
          <a:prstGeom prst="hexagon">
            <a:avLst/>
          </a:prstGeom>
          <a:solidFill>
            <a:srgbClr val="AAAAAA"/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25F1619F-EBCC-FF5D-9BA2-EBAFB397B390}"/>
              </a:ext>
            </a:extLst>
          </p:cNvPr>
          <p:cNvSpPr/>
          <p:nvPr userDrawn="1"/>
        </p:nvSpPr>
        <p:spPr>
          <a:xfrm>
            <a:off x="9484083" y="5899295"/>
            <a:ext cx="1112516" cy="934720"/>
          </a:xfrm>
          <a:prstGeom prst="hexag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4" name="Arrow: Pentagon 23">
            <a:extLst>
              <a:ext uri="{FF2B5EF4-FFF2-40B4-BE49-F238E27FC236}">
                <a16:creationId xmlns:a16="http://schemas.microsoft.com/office/drawing/2014/main" id="{35ACBF32-05F7-485B-486F-51BE7C1E1B1A}"/>
              </a:ext>
            </a:extLst>
          </p:cNvPr>
          <p:cNvSpPr/>
          <p:nvPr userDrawn="1"/>
        </p:nvSpPr>
        <p:spPr>
          <a:xfrm rot="10800000">
            <a:off x="11420111" y="3852314"/>
            <a:ext cx="731520" cy="900891"/>
          </a:xfrm>
          <a:prstGeom prst="homePlate">
            <a:avLst>
              <a:gd name="adj" fmla="val 28986"/>
            </a:avLst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5" name="Arrow: Pentagon 24">
            <a:extLst>
              <a:ext uri="{FF2B5EF4-FFF2-40B4-BE49-F238E27FC236}">
                <a16:creationId xmlns:a16="http://schemas.microsoft.com/office/drawing/2014/main" id="{8FB5A295-938C-0C4D-2B2C-F40A82E13613}"/>
              </a:ext>
            </a:extLst>
          </p:cNvPr>
          <p:cNvSpPr/>
          <p:nvPr userDrawn="1"/>
        </p:nvSpPr>
        <p:spPr>
          <a:xfrm rot="10800000">
            <a:off x="11420111" y="4866646"/>
            <a:ext cx="731520" cy="934719"/>
          </a:xfrm>
          <a:prstGeom prst="homePlate">
            <a:avLst>
              <a:gd name="adj" fmla="val 28986"/>
            </a:avLst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6" name="Arrow: Pentagon 25">
            <a:extLst>
              <a:ext uri="{FF2B5EF4-FFF2-40B4-BE49-F238E27FC236}">
                <a16:creationId xmlns:a16="http://schemas.microsoft.com/office/drawing/2014/main" id="{556A039F-39E6-7B56-EC34-3F8884924670}"/>
              </a:ext>
            </a:extLst>
          </p:cNvPr>
          <p:cNvSpPr/>
          <p:nvPr userDrawn="1"/>
        </p:nvSpPr>
        <p:spPr>
          <a:xfrm rot="10800000">
            <a:off x="11421525" y="5891390"/>
            <a:ext cx="731520" cy="934719"/>
          </a:xfrm>
          <a:prstGeom prst="homePlate">
            <a:avLst>
              <a:gd name="adj" fmla="val 28986"/>
            </a:avLst>
          </a:prstGeom>
          <a:solidFill>
            <a:srgbClr val="AAAAAA"/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8" name="Flowchart: Manual Operation 27">
            <a:extLst>
              <a:ext uri="{FF2B5EF4-FFF2-40B4-BE49-F238E27FC236}">
                <a16:creationId xmlns:a16="http://schemas.microsoft.com/office/drawing/2014/main" id="{60EBC863-4E48-B161-CF00-D83F0E23A406}"/>
              </a:ext>
            </a:extLst>
          </p:cNvPr>
          <p:cNvSpPr/>
          <p:nvPr userDrawn="1"/>
        </p:nvSpPr>
        <p:spPr>
          <a:xfrm rot="10800000">
            <a:off x="6581934" y="6384146"/>
            <a:ext cx="1077343" cy="452120"/>
          </a:xfrm>
          <a:prstGeom prst="flowChartManualOperation">
            <a:avLst/>
          </a:prstGeom>
          <a:noFill/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9" name="Flowchart: Manual Operation 28">
            <a:extLst>
              <a:ext uri="{FF2B5EF4-FFF2-40B4-BE49-F238E27FC236}">
                <a16:creationId xmlns:a16="http://schemas.microsoft.com/office/drawing/2014/main" id="{7BC0B614-A757-50C3-071A-1EC1E77BDA80}"/>
              </a:ext>
            </a:extLst>
          </p:cNvPr>
          <p:cNvSpPr/>
          <p:nvPr userDrawn="1"/>
        </p:nvSpPr>
        <p:spPr>
          <a:xfrm rot="10800000">
            <a:off x="10462911" y="6389225"/>
            <a:ext cx="1077343" cy="452120"/>
          </a:xfrm>
          <a:prstGeom prst="flowChartManualOperation">
            <a:avLst/>
          </a:prstGeom>
          <a:solidFill>
            <a:srgbClr val="FE5757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30" name="Flowchart: Manual Operation 29">
            <a:extLst>
              <a:ext uri="{FF2B5EF4-FFF2-40B4-BE49-F238E27FC236}">
                <a16:creationId xmlns:a16="http://schemas.microsoft.com/office/drawing/2014/main" id="{38CDECA9-BCC0-C95D-09FB-0E06D83BE09E}"/>
              </a:ext>
            </a:extLst>
          </p:cNvPr>
          <p:cNvSpPr/>
          <p:nvPr userDrawn="1"/>
        </p:nvSpPr>
        <p:spPr>
          <a:xfrm rot="10800000">
            <a:off x="8514338" y="6373985"/>
            <a:ext cx="1077343" cy="452120"/>
          </a:xfrm>
          <a:prstGeom prst="flowChartManualOperation">
            <a:avLst/>
          </a:prstGeom>
          <a:solidFill>
            <a:srgbClr val="AAAAAA"/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pic>
        <p:nvPicPr>
          <p:cNvPr id="3" name="Picture 2" descr="A red triangle logo&#10;&#10;Description automatically generated">
            <a:extLst>
              <a:ext uri="{FF2B5EF4-FFF2-40B4-BE49-F238E27FC236}">
                <a16:creationId xmlns:a16="http://schemas.microsoft.com/office/drawing/2014/main" id="{3F4205AC-6D6D-8E7E-E534-969E6124C2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4144" y="-72532"/>
            <a:ext cx="673418" cy="67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382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xagon 5">
            <a:extLst>
              <a:ext uri="{FF2B5EF4-FFF2-40B4-BE49-F238E27FC236}">
                <a16:creationId xmlns:a16="http://schemas.microsoft.com/office/drawing/2014/main" id="{36DC8206-4A71-4B23-842E-6E71C463EDA3}"/>
              </a:ext>
            </a:extLst>
          </p:cNvPr>
          <p:cNvSpPr/>
          <p:nvPr userDrawn="1"/>
        </p:nvSpPr>
        <p:spPr>
          <a:xfrm>
            <a:off x="9601200" y="665480"/>
            <a:ext cx="2336800" cy="1986280"/>
          </a:xfrm>
          <a:prstGeom prst="hexagon">
            <a:avLst/>
          </a:prstGeom>
          <a:solidFill>
            <a:srgbClr val="AAAAAA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AA1C90CB-5CFD-B9BD-1602-836CEFF4119E}"/>
              </a:ext>
            </a:extLst>
          </p:cNvPr>
          <p:cNvSpPr/>
          <p:nvPr userDrawn="1"/>
        </p:nvSpPr>
        <p:spPr>
          <a:xfrm>
            <a:off x="7286625" y="4929505"/>
            <a:ext cx="1343025" cy="1176020"/>
          </a:xfrm>
          <a:prstGeom prst="hexagon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520003D-DC0F-22FD-F0DF-8D5416C481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19925" y="1137920"/>
            <a:ext cx="4918075" cy="4165600"/>
          </a:xfrm>
          <a:prstGeom prst="hexagon">
            <a:avLst/>
          </a:prstGeom>
          <a:ln>
            <a:solidFill>
              <a:srgbClr val="AAAAAA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333424-A505-BDB6-2654-9D9555FC9098}"/>
              </a:ext>
            </a:extLst>
          </p:cNvPr>
          <p:cNvSpPr/>
          <p:nvPr userDrawn="1"/>
        </p:nvSpPr>
        <p:spPr>
          <a:xfrm flipH="1">
            <a:off x="586595" y="6390231"/>
            <a:ext cx="11605404" cy="471165"/>
          </a:xfrm>
          <a:prstGeom prst="rect">
            <a:avLst/>
          </a:prstGeom>
          <a:solidFill>
            <a:srgbClr val="AAAAAA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5C169E3-CFF2-3839-7268-83498E82D4D0}"/>
              </a:ext>
            </a:extLst>
          </p:cNvPr>
          <p:cNvSpPr/>
          <p:nvPr userDrawn="1"/>
        </p:nvSpPr>
        <p:spPr>
          <a:xfrm flipH="1">
            <a:off x="-2569" y="6386835"/>
            <a:ext cx="935605" cy="474562"/>
          </a:xfrm>
          <a:custGeom>
            <a:avLst/>
            <a:gdLst>
              <a:gd name="connsiteX0" fmla="*/ 316447 w 935605"/>
              <a:gd name="connsiteY0" fmla="*/ 0 h 474562"/>
              <a:gd name="connsiteX1" fmla="*/ 555026 w 935605"/>
              <a:gd name="connsiteY1" fmla="*/ 0 h 474562"/>
              <a:gd name="connsiteX2" fmla="*/ 935605 w 935605"/>
              <a:gd name="connsiteY2" fmla="*/ 0 h 474562"/>
              <a:gd name="connsiteX3" fmla="*/ 935605 w 935605"/>
              <a:gd name="connsiteY3" fmla="*/ 474562 h 474562"/>
              <a:gd name="connsiteX4" fmla="*/ 619158 w 935605"/>
              <a:gd name="connsiteY4" fmla="*/ 474562 h 474562"/>
              <a:gd name="connsiteX5" fmla="*/ 555026 w 935605"/>
              <a:gd name="connsiteY5" fmla="*/ 474562 h 474562"/>
              <a:gd name="connsiteX6" fmla="*/ 0 w 935605"/>
              <a:gd name="connsiteY6" fmla="*/ 474562 h 47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5605" h="474562">
                <a:moveTo>
                  <a:pt x="316447" y="0"/>
                </a:moveTo>
                <a:lnTo>
                  <a:pt x="555026" y="0"/>
                </a:lnTo>
                <a:lnTo>
                  <a:pt x="935605" y="0"/>
                </a:lnTo>
                <a:lnTo>
                  <a:pt x="935605" y="474562"/>
                </a:lnTo>
                <a:lnTo>
                  <a:pt x="619158" y="474562"/>
                </a:lnTo>
                <a:lnTo>
                  <a:pt x="555026" y="474562"/>
                </a:lnTo>
                <a:lnTo>
                  <a:pt x="0" y="474562"/>
                </a:lnTo>
                <a:close/>
              </a:path>
            </a:pathLst>
          </a:custGeom>
          <a:solidFill>
            <a:srgbClr val="FE5757"/>
          </a:solidFill>
          <a:ln>
            <a:solidFill>
              <a:srgbClr val="FE5757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135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2D25384C-822D-FB8A-E058-5A54909884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85968" y="6468088"/>
            <a:ext cx="381965" cy="33071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05222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exagon 8">
            <a:extLst>
              <a:ext uri="{FF2B5EF4-FFF2-40B4-BE49-F238E27FC236}">
                <a16:creationId xmlns:a16="http://schemas.microsoft.com/office/drawing/2014/main" id="{490B6670-547E-2202-C282-3F08B8291391}"/>
              </a:ext>
            </a:extLst>
          </p:cNvPr>
          <p:cNvSpPr/>
          <p:nvPr userDrawn="1"/>
        </p:nvSpPr>
        <p:spPr>
          <a:xfrm>
            <a:off x="7761042" y="1540343"/>
            <a:ext cx="1229520" cy="1063691"/>
          </a:xfrm>
          <a:prstGeom prst="hexagon">
            <a:avLst/>
          </a:prstGeom>
          <a:noFill/>
          <a:ln w="3810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68DD12C8-016D-A882-4D72-E790EB4155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990562" y="1516733"/>
            <a:ext cx="1594499" cy="1353962"/>
          </a:xfrm>
          <a:prstGeom prst="hexagon">
            <a:avLst/>
          </a:prstGeom>
          <a:ln>
            <a:solidFill>
              <a:srgbClr val="AAAAAA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US"/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36DC8206-4A71-4B23-842E-6E71C463EDA3}"/>
              </a:ext>
            </a:extLst>
          </p:cNvPr>
          <p:cNvSpPr/>
          <p:nvPr userDrawn="1"/>
        </p:nvSpPr>
        <p:spPr>
          <a:xfrm>
            <a:off x="10804848" y="2394410"/>
            <a:ext cx="671804" cy="571033"/>
          </a:xfrm>
          <a:prstGeom prst="hexagon">
            <a:avLst/>
          </a:prstGeom>
          <a:solidFill>
            <a:srgbClr val="404040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AA1C90CB-5CFD-B9BD-1602-836CEFF4119E}"/>
              </a:ext>
            </a:extLst>
          </p:cNvPr>
          <p:cNvSpPr/>
          <p:nvPr userDrawn="1"/>
        </p:nvSpPr>
        <p:spPr>
          <a:xfrm>
            <a:off x="6745043" y="3974201"/>
            <a:ext cx="824709" cy="693787"/>
          </a:xfrm>
          <a:prstGeom prst="hexagon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520003D-DC0F-22FD-F0DF-8D5416C481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45043" y="2193714"/>
            <a:ext cx="2264034" cy="2127381"/>
          </a:xfrm>
          <a:prstGeom prst="hexagon">
            <a:avLst/>
          </a:prstGeom>
          <a:ln>
            <a:solidFill>
              <a:srgbClr val="AAAAAA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US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9FB17B0D-30C2-71E0-2813-DAFBC61D5E7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11595" y="3257405"/>
            <a:ext cx="3389928" cy="2679256"/>
          </a:xfrm>
          <a:prstGeom prst="hexagon">
            <a:avLst/>
          </a:prstGeom>
          <a:ln>
            <a:solidFill>
              <a:srgbClr val="AAAAAA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US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2038AD22-435F-3CCE-9BE1-18AD207241C1}"/>
              </a:ext>
            </a:extLst>
          </p:cNvPr>
          <p:cNvSpPr/>
          <p:nvPr userDrawn="1"/>
        </p:nvSpPr>
        <p:spPr>
          <a:xfrm>
            <a:off x="7391965" y="4667988"/>
            <a:ext cx="1229520" cy="1063691"/>
          </a:xfrm>
          <a:prstGeom prst="hexagon">
            <a:avLst/>
          </a:prstGeom>
          <a:noFill/>
          <a:ln w="3810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D82ADAEE-C075-782F-B636-B0EFB98EC3CA}"/>
              </a:ext>
            </a:extLst>
          </p:cNvPr>
          <p:cNvSpPr/>
          <p:nvPr userDrawn="1"/>
        </p:nvSpPr>
        <p:spPr>
          <a:xfrm>
            <a:off x="7091265" y="1130023"/>
            <a:ext cx="670595" cy="534382"/>
          </a:xfrm>
          <a:prstGeom prst="hexagon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02FF36-0068-5B10-41EA-3F9B9C4A12F7}"/>
              </a:ext>
            </a:extLst>
          </p:cNvPr>
          <p:cNvSpPr/>
          <p:nvPr userDrawn="1"/>
        </p:nvSpPr>
        <p:spPr>
          <a:xfrm flipH="1">
            <a:off x="586595" y="6390231"/>
            <a:ext cx="11605404" cy="471165"/>
          </a:xfrm>
          <a:prstGeom prst="rect">
            <a:avLst/>
          </a:prstGeom>
          <a:solidFill>
            <a:srgbClr val="AAAAAA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23298BF-E76F-E1B9-A355-C7DD05F6452B}"/>
              </a:ext>
            </a:extLst>
          </p:cNvPr>
          <p:cNvSpPr/>
          <p:nvPr userDrawn="1"/>
        </p:nvSpPr>
        <p:spPr>
          <a:xfrm flipH="1">
            <a:off x="-2569" y="6386835"/>
            <a:ext cx="935605" cy="474562"/>
          </a:xfrm>
          <a:custGeom>
            <a:avLst/>
            <a:gdLst>
              <a:gd name="connsiteX0" fmla="*/ 316447 w 935605"/>
              <a:gd name="connsiteY0" fmla="*/ 0 h 474562"/>
              <a:gd name="connsiteX1" fmla="*/ 555026 w 935605"/>
              <a:gd name="connsiteY1" fmla="*/ 0 h 474562"/>
              <a:gd name="connsiteX2" fmla="*/ 935605 w 935605"/>
              <a:gd name="connsiteY2" fmla="*/ 0 h 474562"/>
              <a:gd name="connsiteX3" fmla="*/ 935605 w 935605"/>
              <a:gd name="connsiteY3" fmla="*/ 474562 h 474562"/>
              <a:gd name="connsiteX4" fmla="*/ 619158 w 935605"/>
              <a:gd name="connsiteY4" fmla="*/ 474562 h 474562"/>
              <a:gd name="connsiteX5" fmla="*/ 555026 w 935605"/>
              <a:gd name="connsiteY5" fmla="*/ 474562 h 474562"/>
              <a:gd name="connsiteX6" fmla="*/ 0 w 935605"/>
              <a:gd name="connsiteY6" fmla="*/ 474562 h 47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5605" h="474562">
                <a:moveTo>
                  <a:pt x="316447" y="0"/>
                </a:moveTo>
                <a:lnTo>
                  <a:pt x="555026" y="0"/>
                </a:lnTo>
                <a:lnTo>
                  <a:pt x="935605" y="0"/>
                </a:lnTo>
                <a:lnTo>
                  <a:pt x="935605" y="474562"/>
                </a:lnTo>
                <a:lnTo>
                  <a:pt x="619158" y="474562"/>
                </a:lnTo>
                <a:lnTo>
                  <a:pt x="555026" y="474562"/>
                </a:lnTo>
                <a:lnTo>
                  <a:pt x="0" y="474562"/>
                </a:lnTo>
                <a:close/>
              </a:path>
            </a:pathLst>
          </a:custGeom>
          <a:solidFill>
            <a:srgbClr val="FE5757"/>
          </a:solidFill>
          <a:ln>
            <a:solidFill>
              <a:srgbClr val="FE5757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1350"/>
          </a:p>
        </p:txBody>
      </p:sp>
      <p:pic>
        <p:nvPicPr>
          <p:cNvPr id="16" name="Picture 1">
            <a:extLst>
              <a:ext uri="{FF2B5EF4-FFF2-40B4-BE49-F238E27FC236}">
                <a16:creationId xmlns:a16="http://schemas.microsoft.com/office/drawing/2014/main" id="{28613ED8-7AEF-B0F0-92F0-21595CC868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85968" y="6468088"/>
            <a:ext cx="381965" cy="33071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67682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Pentagon 5">
            <a:extLst>
              <a:ext uri="{FF2B5EF4-FFF2-40B4-BE49-F238E27FC236}">
                <a16:creationId xmlns:a16="http://schemas.microsoft.com/office/drawing/2014/main" id="{1C9DC009-082F-956C-F885-1FE263EFE500}"/>
              </a:ext>
            </a:extLst>
          </p:cNvPr>
          <p:cNvSpPr/>
          <p:nvPr userDrawn="1"/>
        </p:nvSpPr>
        <p:spPr>
          <a:xfrm>
            <a:off x="8289421" y="2304260"/>
            <a:ext cx="1875096" cy="1950440"/>
          </a:xfrm>
          <a:prstGeom prst="homePlate">
            <a:avLst>
              <a:gd name="adj" fmla="val 27777"/>
            </a:avLst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918517F1-6B0F-587B-4F62-B8339CBCA0D9}"/>
              </a:ext>
            </a:extLst>
          </p:cNvPr>
          <p:cNvSpPr/>
          <p:nvPr userDrawn="1"/>
        </p:nvSpPr>
        <p:spPr>
          <a:xfrm>
            <a:off x="6096004" y="2070420"/>
            <a:ext cx="2912319" cy="2410428"/>
          </a:xfrm>
          <a:prstGeom prst="hexagon">
            <a:avLst/>
          </a:prstGeom>
          <a:solidFill>
            <a:srgbClr val="FE5757"/>
          </a:solidFill>
          <a:ln w="7620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F7E63CE5-7FA1-E2EC-DF14-B6F402F1F7CA}"/>
              </a:ext>
            </a:extLst>
          </p:cNvPr>
          <p:cNvSpPr/>
          <p:nvPr userDrawn="1"/>
        </p:nvSpPr>
        <p:spPr>
          <a:xfrm>
            <a:off x="6253226" y="2187620"/>
            <a:ext cx="2597873" cy="2176041"/>
          </a:xfrm>
          <a:prstGeom prst="hexagon">
            <a:avLst/>
          </a:prstGeom>
          <a:solidFill>
            <a:schemeClr val="bg1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E54D526D-005B-73AA-4564-1577D3AD3C8B}"/>
              </a:ext>
            </a:extLst>
          </p:cNvPr>
          <p:cNvSpPr/>
          <p:nvPr userDrawn="1"/>
        </p:nvSpPr>
        <p:spPr>
          <a:xfrm>
            <a:off x="6364489" y="2304260"/>
            <a:ext cx="2375339" cy="1950440"/>
          </a:xfrm>
          <a:prstGeom prst="hexagon">
            <a:avLst/>
          </a:prstGeom>
          <a:solidFill>
            <a:schemeClr val="bg1"/>
          </a:solidFill>
          <a:ln w="57150"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8CE1680-0C85-C1BE-EEB8-943365471C8C}"/>
              </a:ext>
            </a:extLst>
          </p:cNvPr>
          <p:cNvSpPr/>
          <p:nvPr userDrawn="1"/>
        </p:nvSpPr>
        <p:spPr>
          <a:xfrm>
            <a:off x="9708421" y="2304260"/>
            <a:ext cx="2483583" cy="1950440"/>
          </a:xfrm>
          <a:custGeom>
            <a:avLst/>
            <a:gdLst>
              <a:gd name="connsiteX0" fmla="*/ 0 w 2483582"/>
              <a:gd name="connsiteY0" fmla="*/ 0 h 1950440"/>
              <a:gd name="connsiteX1" fmla="*/ 1125484 w 2483582"/>
              <a:gd name="connsiteY1" fmla="*/ 0 h 1950440"/>
              <a:gd name="connsiteX2" fmla="*/ 1727158 w 2483582"/>
              <a:gd name="connsiteY2" fmla="*/ 0 h 1950440"/>
              <a:gd name="connsiteX3" fmla="*/ 2483582 w 2483582"/>
              <a:gd name="connsiteY3" fmla="*/ 0 h 1950440"/>
              <a:gd name="connsiteX4" fmla="*/ 2483582 w 2483582"/>
              <a:gd name="connsiteY4" fmla="*/ 1950440 h 1950440"/>
              <a:gd name="connsiteX5" fmla="*/ 1727158 w 2483582"/>
              <a:gd name="connsiteY5" fmla="*/ 1950440 h 1950440"/>
              <a:gd name="connsiteX6" fmla="*/ 1125484 w 2483582"/>
              <a:gd name="connsiteY6" fmla="*/ 1950440 h 1950440"/>
              <a:gd name="connsiteX7" fmla="*/ 0 w 2483582"/>
              <a:gd name="connsiteY7" fmla="*/ 1950440 h 1950440"/>
              <a:gd name="connsiteX8" fmla="*/ 523810 w 2483582"/>
              <a:gd name="connsiteY8" fmla="*/ 975220 h 195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3582" h="1950440">
                <a:moveTo>
                  <a:pt x="0" y="0"/>
                </a:moveTo>
                <a:lnTo>
                  <a:pt x="1125484" y="0"/>
                </a:lnTo>
                <a:lnTo>
                  <a:pt x="1727158" y="0"/>
                </a:lnTo>
                <a:lnTo>
                  <a:pt x="2483582" y="0"/>
                </a:lnTo>
                <a:lnTo>
                  <a:pt x="2483582" y="1950440"/>
                </a:lnTo>
                <a:lnTo>
                  <a:pt x="1727158" y="1950440"/>
                </a:lnTo>
                <a:lnTo>
                  <a:pt x="1125484" y="1950440"/>
                </a:lnTo>
                <a:lnTo>
                  <a:pt x="0" y="1950440"/>
                </a:lnTo>
                <a:lnTo>
                  <a:pt x="523810" y="975220"/>
                </a:lnTo>
                <a:close/>
              </a:path>
            </a:pathLst>
          </a:custGeom>
          <a:solidFill>
            <a:srgbClr val="AAAAAA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1350"/>
          </a:p>
        </p:txBody>
      </p:sp>
      <p:sp>
        <p:nvSpPr>
          <p:cNvPr id="21" name="Picture Placeholder 7">
            <a:extLst>
              <a:ext uri="{FF2B5EF4-FFF2-40B4-BE49-F238E27FC236}">
                <a16:creationId xmlns:a16="http://schemas.microsoft.com/office/drawing/2014/main" id="{F9BAE0E9-6B6F-308E-7A95-36F95B2DC4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6173" y="2304260"/>
            <a:ext cx="2375337" cy="1950440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705B31E-63CC-D035-0A08-8A87113690F2}"/>
              </a:ext>
            </a:extLst>
          </p:cNvPr>
          <p:cNvGrpSpPr/>
          <p:nvPr userDrawn="1"/>
        </p:nvGrpSpPr>
        <p:grpSpPr>
          <a:xfrm rot="10800000">
            <a:off x="8851253" y="0"/>
            <a:ext cx="3340747" cy="474562"/>
            <a:chOff x="149831" y="6539235"/>
            <a:chExt cx="3340747" cy="474562"/>
          </a:xfrm>
        </p:grpSpPr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8C9828B4-724E-C057-45F3-970CBA47A99C}"/>
                </a:ext>
              </a:extLst>
            </p:cNvPr>
            <p:cNvSpPr/>
            <p:nvPr userDrawn="1"/>
          </p:nvSpPr>
          <p:spPr>
            <a:xfrm flipH="1">
              <a:off x="1403230" y="67429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35BAD29B-B0A1-E36F-4151-F07C24A3E685}"/>
                </a:ext>
              </a:extLst>
            </p:cNvPr>
            <p:cNvSpPr/>
            <p:nvPr userDrawn="1"/>
          </p:nvSpPr>
          <p:spPr>
            <a:xfrm flipH="1">
              <a:off x="738996" y="66394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F9298F8-43DE-28A1-AEE4-EA0FB6E0217A}"/>
                </a:ext>
              </a:extLst>
            </p:cNvPr>
            <p:cNvSpPr/>
            <p:nvPr userDrawn="1"/>
          </p:nvSpPr>
          <p:spPr>
            <a:xfrm flipH="1">
              <a:off x="149831" y="65392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B4E12B7-0AE3-6EDF-0C61-04B6780BBA04}"/>
              </a:ext>
            </a:extLst>
          </p:cNvPr>
          <p:cNvGrpSpPr/>
          <p:nvPr userDrawn="1"/>
        </p:nvGrpSpPr>
        <p:grpSpPr>
          <a:xfrm>
            <a:off x="-2569" y="6386835"/>
            <a:ext cx="3340747" cy="474562"/>
            <a:chOff x="-2569" y="6386835"/>
            <a:chExt cx="3340747" cy="474562"/>
          </a:xfrm>
        </p:grpSpPr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E0001F2E-43A2-11CA-21DC-6DA1CA6712D2}"/>
                </a:ext>
              </a:extLst>
            </p:cNvPr>
            <p:cNvSpPr/>
            <p:nvPr userDrawn="1"/>
          </p:nvSpPr>
          <p:spPr>
            <a:xfrm flipH="1">
              <a:off x="1250830" y="65905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63AC2024-E4CA-0B91-FCFD-3462F6C8D491}"/>
                </a:ext>
              </a:extLst>
            </p:cNvPr>
            <p:cNvSpPr/>
            <p:nvPr userDrawn="1"/>
          </p:nvSpPr>
          <p:spPr>
            <a:xfrm flipH="1">
              <a:off x="586596" y="64870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455A386-98C7-E268-1FBC-6C8AE3D3B605}"/>
                </a:ext>
              </a:extLst>
            </p:cNvPr>
            <p:cNvSpPr/>
            <p:nvPr userDrawn="1"/>
          </p:nvSpPr>
          <p:spPr>
            <a:xfrm flipH="1">
              <a:off x="-2569" y="63868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C2E1701F-E592-8DFF-C8A5-E0DFF05C67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744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Pentagon 5">
            <a:extLst>
              <a:ext uri="{FF2B5EF4-FFF2-40B4-BE49-F238E27FC236}">
                <a16:creationId xmlns:a16="http://schemas.microsoft.com/office/drawing/2014/main" id="{1C9DC009-082F-956C-F885-1FE263EFE500}"/>
              </a:ext>
            </a:extLst>
          </p:cNvPr>
          <p:cNvSpPr/>
          <p:nvPr userDrawn="1"/>
        </p:nvSpPr>
        <p:spPr>
          <a:xfrm rot="5400000">
            <a:off x="9221032" y="3472608"/>
            <a:ext cx="1875096" cy="1950440"/>
          </a:xfrm>
          <a:prstGeom prst="homePlate">
            <a:avLst>
              <a:gd name="adj" fmla="val 18566"/>
            </a:avLst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7C0C8C-832B-A807-7A47-7B5FC1DEF41D}"/>
              </a:ext>
            </a:extLst>
          </p:cNvPr>
          <p:cNvGrpSpPr/>
          <p:nvPr userDrawn="1"/>
        </p:nvGrpSpPr>
        <p:grpSpPr>
          <a:xfrm rot="5400000">
            <a:off x="8653460" y="1635207"/>
            <a:ext cx="2995862" cy="2670697"/>
            <a:chOff x="6096000" y="2070420"/>
            <a:chExt cx="2912319" cy="2410428"/>
          </a:xfrm>
        </p:grpSpPr>
        <p:sp>
          <p:nvSpPr>
            <p:cNvPr id="3" name="Hexagon 2">
              <a:extLst>
                <a:ext uri="{FF2B5EF4-FFF2-40B4-BE49-F238E27FC236}">
                  <a16:creationId xmlns:a16="http://schemas.microsoft.com/office/drawing/2014/main" id="{918517F1-6B0F-587B-4F62-B8339CBCA0D9}"/>
                </a:ext>
              </a:extLst>
            </p:cNvPr>
            <p:cNvSpPr/>
            <p:nvPr userDrawn="1"/>
          </p:nvSpPr>
          <p:spPr>
            <a:xfrm>
              <a:off x="6096000" y="2070420"/>
              <a:ext cx="2912319" cy="2410428"/>
            </a:xfrm>
            <a:prstGeom prst="hexagon">
              <a:avLst/>
            </a:prstGeom>
            <a:solidFill>
              <a:srgbClr val="FE5757"/>
            </a:solidFill>
            <a:ln w="76200"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4" name="Hexagon 3">
              <a:extLst>
                <a:ext uri="{FF2B5EF4-FFF2-40B4-BE49-F238E27FC236}">
                  <a16:creationId xmlns:a16="http://schemas.microsoft.com/office/drawing/2014/main" id="{F7E63CE5-7FA1-E2EC-DF14-B6F402F1F7CA}"/>
                </a:ext>
              </a:extLst>
            </p:cNvPr>
            <p:cNvSpPr/>
            <p:nvPr userDrawn="1"/>
          </p:nvSpPr>
          <p:spPr>
            <a:xfrm>
              <a:off x="6253222" y="2187614"/>
              <a:ext cx="2597873" cy="2176041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5" name="Hexagon 4">
              <a:extLst>
                <a:ext uri="{FF2B5EF4-FFF2-40B4-BE49-F238E27FC236}">
                  <a16:creationId xmlns:a16="http://schemas.microsoft.com/office/drawing/2014/main" id="{E54D526D-005B-73AA-4564-1577D3AD3C8B}"/>
                </a:ext>
              </a:extLst>
            </p:cNvPr>
            <p:cNvSpPr/>
            <p:nvPr userDrawn="1"/>
          </p:nvSpPr>
          <p:spPr>
            <a:xfrm>
              <a:off x="6402910" y="2304260"/>
              <a:ext cx="2316107" cy="1950440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</p:grp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8CE1680-0C85-C1BE-EEB8-943365471C8C}"/>
              </a:ext>
            </a:extLst>
          </p:cNvPr>
          <p:cNvSpPr/>
          <p:nvPr userDrawn="1"/>
        </p:nvSpPr>
        <p:spPr>
          <a:xfrm rot="5400000">
            <a:off x="9275060" y="5006448"/>
            <a:ext cx="1752665" cy="1950440"/>
          </a:xfrm>
          <a:custGeom>
            <a:avLst/>
            <a:gdLst>
              <a:gd name="connsiteX0" fmla="*/ 0 w 2483582"/>
              <a:gd name="connsiteY0" fmla="*/ 0 h 1950440"/>
              <a:gd name="connsiteX1" fmla="*/ 1125484 w 2483582"/>
              <a:gd name="connsiteY1" fmla="*/ 0 h 1950440"/>
              <a:gd name="connsiteX2" fmla="*/ 1727158 w 2483582"/>
              <a:gd name="connsiteY2" fmla="*/ 0 h 1950440"/>
              <a:gd name="connsiteX3" fmla="*/ 2483582 w 2483582"/>
              <a:gd name="connsiteY3" fmla="*/ 0 h 1950440"/>
              <a:gd name="connsiteX4" fmla="*/ 2483582 w 2483582"/>
              <a:gd name="connsiteY4" fmla="*/ 1950440 h 1950440"/>
              <a:gd name="connsiteX5" fmla="*/ 1727158 w 2483582"/>
              <a:gd name="connsiteY5" fmla="*/ 1950440 h 1950440"/>
              <a:gd name="connsiteX6" fmla="*/ 1125484 w 2483582"/>
              <a:gd name="connsiteY6" fmla="*/ 1950440 h 1950440"/>
              <a:gd name="connsiteX7" fmla="*/ 0 w 2483582"/>
              <a:gd name="connsiteY7" fmla="*/ 1950440 h 1950440"/>
              <a:gd name="connsiteX8" fmla="*/ 523810 w 2483582"/>
              <a:gd name="connsiteY8" fmla="*/ 975220 h 195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3582" h="1950440">
                <a:moveTo>
                  <a:pt x="0" y="0"/>
                </a:moveTo>
                <a:lnTo>
                  <a:pt x="1125484" y="0"/>
                </a:lnTo>
                <a:lnTo>
                  <a:pt x="1727158" y="0"/>
                </a:lnTo>
                <a:lnTo>
                  <a:pt x="2483582" y="0"/>
                </a:lnTo>
                <a:lnTo>
                  <a:pt x="2483582" y="1950440"/>
                </a:lnTo>
                <a:lnTo>
                  <a:pt x="1727158" y="1950440"/>
                </a:lnTo>
                <a:lnTo>
                  <a:pt x="1125484" y="1950440"/>
                </a:lnTo>
                <a:lnTo>
                  <a:pt x="0" y="1950440"/>
                </a:lnTo>
                <a:lnTo>
                  <a:pt x="523810" y="975220"/>
                </a:lnTo>
                <a:close/>
              </a:path>
            </a:pathLst>
          </a:custGeom>
          <a:solidFill>
            <a:srgbClr val="AAAAAA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135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88B6232-09BB-0E5A-E92D-76DC108748D7}"/>
              </a:ext>
            </a:extLst>
          </p:cNvPr>
          <p:cNvGrpSpPr/>
          <p:nvPr userDrawn="1"/>
        </p:nvGrpSpPr>
        <p:grpSpPr>
          <a:xfrm rot="10800000">
            <a:off x="8851253" y="0"/>
            <a:ext cx="3340747" cy="474562"/>
            <a:chOff x="149831" y="6539235"/>
            <a:chExt cx="3340747" cy="474562"/>
          </a:xfrm>
        </p:grpSpPr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D84183B5-03D2-E00E-71C7-BD6AC5D440F9}"/>
                </a:ext>
              </a:extLst>
            </p:cNvPr>
            <p:cNvSpPr/>
            <p:nvPr userDrawn="1"/>
          </p:nvSpPr>
          <p:spPr>
            <a:xfrm flipH="1">
              <a:off x="1403230" y="67429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2D7C2A1F-7BAD-EF12-EBD5-B40A61181D44}"/>
                </a:ext>
              </a:extLst>
            </p:cNvPr>
            <p:cNvSpPr/>
            <p:nvPr userDrawn="1"/>
          </p:nvSpPr>
          <p:spPr>
            <a:xfrm flipH="1">
              <a:off x="738996" y="66394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1E328C5-4B42-C368-515A-0DA4E522C428}"/>
                </a:ext>
              </a:extLst>
            </p:cNvPr>
            <p:cNvSpPr/>
            <p:nvPr userDrawn="1"/>
          </p:nvSpPr>
          <p:spPr>
            <a:xfrm flipH="1">
              <a:off x="149831" y="65392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A6A8FF7-4615-9F99-B92B-38DF97B07D08}"/>
              </a:ext>
            </a:extLst>
          </p:cNvPr>
          <p:cNvGrpSpPr/>
          <p:nvPr userDrawn="1"/>
        </p:nvGrpSpPr>
        <p:grpSpPr>
          <a:xfrm>
            <a:off x="-2569" y="6386835"/>
            <a:ext cx="3340747" cy="474562"/>
            <a:chOff x="-2569" y="6386835"/>
            <a:chExt cx="3340747" cy="474562"/>
          </a:xfrm>
        </p:grpSpPr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A3E9277C-638D-AB00-1271-819A58B8CCF7}"/>
                </a:ext>
              </a:extLst>
            </p:cNvPr>
            <p:cNvSpPr/>
            <p:nvPr userDrawn="1"/>
          </p:nvSpPr>
          <p:spPr>
            <a:xfrm flipH="1">
              <a:off x="1250830" y="65905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DB9610E3-E659-B1EF-BF4B-DD16121AB3F8}"/>
                </a:ext>
              </a:extLst>
            </p:cNvPr>
            <p:cNvSpPr/>
            <p:nvPr userDrawn="1"/>
          </p:nvSpPr>
          <p:spPr>
            <a:xfrm flipH="1">
              <a:off x="586596" y="64870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F1D2FC4-6B49-9524-78B5-7C6FE6CB4C2C}"/>
                </a:ext>
              </a:extLst>
            </p:cNvPr>
            <p:cNvSpPr/>
            <p:nvPr userDrawn="1"/>
          </p:nvSpPr>
          <p:spPr>
            <a:xfrm flipH="1">
              <a:off x="-2569" y="63868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343B94A-542F-91DC-997A-DE44BDA427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6200000">
            <a:off x="8959462" y="1899089"/>
            <a:ext cx="2375337" cy="2161042"/>
          </a:xfrm>
          <a:prstGeom prst="hexagon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  <a:p>
            <a:endParaRPr lang="en-IN"/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237A8BAC-97CD-408C-49FC-97AEB8D9FD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7870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B469B62-5E51-4DC7-C32E-1B24B8AC8B11}"/>
              </a:ext>
            </a:extLst>
          </p:cNvPr>
          <p:cNvGrpSpPr/>
          <p:nvPr userDrawn="1"/>
        </p:nvGrpSpPr>
        <p:grpSpPr>
          <a:xfrm>
            <a:off x="0" y="6374919"/>
            <a:ext cx="12191998" cy="483081"/>
            <a:chOff x="0" y="6374919"/>
            <a:chExt cx="12191998" cy="483081"/>
          </a:xfrm>
        </p:grpSpPr>
        <p:sp>
          <p:nvSpPr>
            <p:cNvPr id="4" name="Parallelogram 3">
              <a:extLst>
                <a:ext uri="{FF2B5EF4-FFF2-40B4-BE49-F238E27FC236}">
                  <a16:creationId xmlns:a16="http://schemas.microsoft.com/office/drawing/2014/main" id="{376A7C67-BD20-C8F6-4B2D-D57B8DEFB591}"/>
                </a:ext>
              </a:extLst>
            </p:cNvPr>
            <p:cNvSpPr/>
            <p:nvPr userDrawn="1"/>
          </p:nvSpPr>
          <p:spPr>
            <a:xfrm flipH="1">
              <a:off x="522437" y="6374919"/>
              <a:ext cx="11669561" cy="483081"/>
            </a:xfrm>
            <a:prstGeom prst="parallelogram">
              <a:avLst>
                <a:gd name="adj" fmla="val 0"/>
              </a:avLst>
            </a:prstGeom>
            <a:solidFill>
              <a:srgbClr val="AAAAA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F63D109-268C-9124-3854-A8D2D7DDBDDD}"/>
                </a:ext>
              </a:extLst>
            </p:cNvPr>
            <p:cNvSpPr/>
            <p:nvPr userDrawn="1"/>
          </p:nvSpPr>
          <p:spPr>
            <a:xfrm>
              <a:off x="0" y="6374919"/>
              <a:ext cx="849086" cy="483081"/>
            </a:xfrm>
            <a:custGeom>
              <a:avLst/>
              <a:gdLst>
                <a:gd name="connsiteX0" fmla="*/ 1293962 w 1846580"/>
                <a:gd name="connsiteY0" fmla="*/ 0 h 483080"/>
                <a:gd name="connsiteX1" fmla="*/ 1846580 w 1846580"/>
                <a:gd name="connsiteY1" fmla="*/ 483079 h 483080"/>
                <a:gd name="connsiteX2" fmla="*/ 1293962 w 1846580"/>
                <a:gd name="connsiteY2" fmla="*/ 483079 h 483080"/>
                <a:gd name="connsiteX3" fmla="*/ 1293962 w 1846580"/>
                <a:gd name="connsiteY3" fmla="*/ 483080 h 483080"/>
                <a:gd name="connsiteX4" fmla="*/ 0 w 1846580"/>
                <a:gd name="connsiteY4" fmla="*/ 483080 h 483080"/>
                <a:gd name="connsiteX5" fmla="*/ 0 w 1846580"/>
                <a:gd name="connsiteY5" fmla="*/ 1 h 483080"/>
                <a:gd name="connsiteX6" fmla="*/ 1293962 w 1846580"/>
                <a:gd name="connsiteY6" fmla="*/ 1 h 48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6580" h="483080">
                  <a:moveTo>
                    <a:pt x="1293962" y="0"/>
                  </a:moveTo>
                  <a:lnTo>
                    <a:pt x="1846580" y="483079"/>
                  </a:lnTo>
                  <a:lnTo>
                    <a:pt x="1293962" y="483079"/>
                  </a:lnTo>
                  <a:lnTo>
                    <a:pt x="1293962" y="483080"/>
                  </a:lnTo>
                  <a:lnTo>
                    <a:pt x="0" y="483080"/>
                  </a:lnTo>
                  <a:lnTo>
                    <a:pt x="0" y="1"/>
                  </a:lnTo>
                  <a:lnTo>
                    <a:pt x="129396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00596A00-8A3B-D7D5-1FB9-97BD6DC778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18245" y="6455298"/>
              <a:ext cx="404193" cy="349964"/>
            </a:xfrm>
            <a:prstGeom prst="rect">
              <a:avLst/>
            </a:prstGeom>
          </p:spPr>
        </p:pic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9CCD863E-B439-5D6D-E0BF-E32F0E3814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64000"/>
                    </a14:imgEffect>
                    <a14:imgEffect>
                      <a14:brightnessContrast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2124" y="102638"/>
            <a:ext cx="945899" cy="15862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815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28779882-C1A3-0310-7DC2-29005EA2ED60}"/>
              </a:ext>
            </a:extLst>
          </p:cNvPr>
          <p:cNvGrpSpPr/>
          <p:nvPr userDrawn="1"/>
        </p:nvGrpSpPr>
        <p:grpSpPr>
          <a:xfrm rot="10800000">
            <a:off x="8851253" y="0"/>
            <a:ext cx="3340747" cy="474562"/>
            <a:chOff x="149831" y="6539235"/>
            <a:chExt cx="3340747" cy="474562"/>
          </a:xfrm>
        </p:grpSpPr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316F7A60-045E-53A5-88CB-8A243690377F}"/>
                </a:ext>
              </a:extLst>
            </p:cNvPr>
            <p:cNvSpPr/>
            <p:nvPr userDrawn="1"/>
          </p:nvSpPr>
          <p:spPr>
            <a:xfrm flipH="1">
              <a:off x="1403230" y="67429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2780399B-DD97-F578-818D-739694B12C5E}"/>
                </a:ext>
              </a:extLst>
            </p:cNvPr>
            <p:cNvSpPr/>
            <p:nvPr userDrawn="1"/>
          </p:nvSpPr>
          <p:spPr>
            <a:xfrm flipH="1">
              <a:off x="738996" y="66394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19CAAC0-82B8-1402-3EB3-FB3B36F6057A}"/>
                </a:ext>
              </a:extLst>
            </p:cNvPr>
            <p:cNvSpPr/>
            <p:nvPr userDrawn="1"/>
          </p:nvSpPr>
          <p:spPr>
            <a:xfrm flipH="1">
              <a:off x="149831" y="65392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4987FE0-E308-BC34-7F53-E7CEBD84EB71}"/>
              </a:ext>
            </a:extLst>
          </p:cNvPr>
          <p:cNvGrpSpPr/>
          <p:nvPr userDrawn="1"/>
        </p:nvGrpSpPr>
        <p:grpSpPr>
          <a:xfrm>
            <a:off x="-2569" y="6386835"/>
            <a:ext cx="3340747" cy="474562"/>
            <a:chOff x="-2569" y="6386835"/>
            <a:chExt cx="3340747" cy="474562"/>
          </a:xfrm>
        </p:grpSpPr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90A5404E-ED50-300F-6643-31C590349D95}"/>
                </a:ext>
              </a:extLst>
            </p:cNvPr>
            <p:cNvSpPr/>
            <p:nvPr userDrawn="1"/>
          </p:nvSpPr>
          <p:spPr>
            <a:xfrm flipH="1">
              <a:off x="1250830" y="65905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681E09EA-C79C-C9E9-B6BD-B7FAF614F43F}"/>
                </a:ext>
              </a:extLst>
            </p:cNvPr>
            <p:cNvSpPr/>
            <p:nvPr userDrawn="1"/>
          </p:nvSpPr>
          <p:spPr>
            <a:xfrm flipH="1">
              <a:off x="586596" y="64870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3D300AD-CF01-1D39-CF2F-483E8A6B66AA}"/>
                </a:ext>
              </a:extLst>
            </p:cNvPr>
            <p:cNvSpPr/>
            <p:nvPr userDrawn="1"/>
          </p:nvSpPr>
          <p:spPr>
            <a:xfrm flipH="1">
              <a:off x="-2569" y="63868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pic>
        <p:nvPicPr>
          <p:cNvPr id="3" name="Picture 1">
            <a:extLst>
              <a:ext uri="{FF2B5EF4-FFF2-40B4-BE49-F238E27FC236}">
                <a16:creationId xmlns:a16="http://schemas.microsoft.com/office/drawing/2014/main" id="{FBD41551-02D0-6015-00B2-A43E9BCCAF1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252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B5BD597-B898-859F-5464-054DD0CE9DC1}"/>
              </a:ext>
            </a:extLst>
          </p:cNvPr>
          <p:cNvSpPr/>
          <p:nvPr userDrawn="1"/>
        </p:nvSpPr>
        <p:spPr>
          <a:xfrm flipH="1">
            <a:off x="586595" y="6390231"/>
            <a:ext cx="11605404" cy="471165"/>
          </a:xfrm>
          <a:prstGeom prst="rect">
            <a:avLst/>
          </a:prstGeom>
          <a:solidFill>
            <a:srgbClr val="AAAAAA"/>
          </a:solidFill>
          <a:ln>
            <a:solidFill>
              <a:srgbClr val="AAAA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55D3037-8C9A-A109-178A-C333F6749B76}"/>
              </a:ext>
            </a:extLst>
          </p:cNvPr>
          <p:cNvSpPr/>
          <p:nvPr userDrawn="1"/>
        </p:nvSpPr>
        <p:spPr>
          <a:xfrm flipH="1">
            <a:off x="-2569" y="6386835"/>
            <a:ext cx="935605" cy="474562"/>
          </a:xfrm>
          <a:custGeom>
            <a:avLst/>
            <a:gdLst>
              <a:gd name="connsiteX0" fmla="*/ 316447 w 935605"/>
              <a:gd name="connsiteY0" fmla="*/ 0 h 474562"/>
              <a:gd name="connsiteX1" fmla="*/ 555026 w 935605"/>
              <a:gd name="connsiteY1" fmla="*/ 0 h 474562"/>
              <a:gd name="connsiteX2" fmla="*/ 935605 w 935605"/>
              <a:gd name="connsiteY2" fmla="*/ 0 h 474562"/>
              <a:gd name="connsiteX3" fmla="*/ 935605 w 935605"/>
              <a:gd name="connsiteY3" fmla="*/ 474562 h 474562"/>
              <a:gd name="connsiteX4" fmla="*/ 619158 w 935605"/>
              <a:gd name="connsiteY4" fmla="*/ 474562 h 474562"/>
              <a:gd name="connsiteX5" fmla="*/ 555026 w 935605"/>
              <a:gd name="connsiteY5" fmla="*/ 474562 h 474562"/>
              <a:gd name="connsiteX6" fmla="*/ 0 w 935605"/>
              <a:gd name="connsiteY6" fmla="*/ 474562 h 47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5605" h="474562">
                <a:moveTo>
                  <a:pt x="316447" y="0"/>
                </a:moveTo>
                <a:lnTo>
                  <a:pt x="555026" y="0"/>
                </a:lnTo>
                <a:lnTo>
                  <a:pt x="935605" y="0"/>
                </a:lnTo>
                <a:lnTo>
                  <a:pt x="935605" y="474562"/>
                </a:lnTo>
                <a:lnTo>
                  <a:pt x="619158" y="474562"/>
                </a:lnTo>
                <a:lnTo>
                  <a:pt x="555026" y="474562"/>
                </a:lnTo>
                <a:lnTo>
                  <a:pt x="0" y="474562"/>
                </a:lnTo>
                <a:close/>
              </a:path>
            </a:pathLst>
          </a:custGeom>
          <a:solidFill>
            <a:srgbClr val="FE5757"/>
          </a:solidFill>
          <a:ln>
            <a:solidFill>
              <a:srgbClr val="FE5757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135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0A1EE89F-EE26-1EF6-A142-81320F1C61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85968" y="6468088"/>
            <a:ext cx="381965" cy="33071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902102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9892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triangle logo&#10;&#10;Description automatically generated">
            <a:extLst>
              <a:ext uri="{FF2B5EF4-FFF2-40B4-BE49-F238E27FC236}">
                <a16:creationId xmlns:a16="http://schemas.microsoft.com/office/drawing/2014/main" id="{79F42CF8-336E-54D5-5DAB-7615C9259B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4144" y="-72532"/>
            <a:ext cx="673418" cy="67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43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5318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28779882-C1A3-0310-7DC2-29005EA2ED60}"/>
              </a:ext>
            </a:extLst>
          </p:cNvPr>
          <p:cNvGrpSpPr/>
          <p:nvPr userDrawn="1"/>
        </p:nvGrpSpPr>
        <p:grpSpPr>
          <a:xfrm rot="10800000">
            <a:off x="8851253" y="0"/>
            <a:ext cx="3340747" cy="474562"/>
            <a:chOff x="149831" y="6539235"/>
            <a:chExt cx="3340747" cy="474562"/>
          </a:xfrm>
        </p:grpSpPr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316F7A60-045E-53A5-88CB-8A243690377F}"/>
                </a:ext>
              </a:extLst>
            </p:cNvPr>
            <p:cNvSpPr/>
            <p:nvPr userDrawn="1"/>
          </p:nvSpPr>
          <p:spPr>
            <a:xfrm flipH="1">
              <a:off x="1403230" y="67429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2780399B-DD97-F578-818D-739694B12C5E}"/>
                </a:ext>
              </a:extLst>
            </p:cNvPr>
            <p:cNvSpPr/>
            <p:nvPr userDrawn="1"/>
          </p:nvSpPr>
          <p:spPr>
            <a:xfrm flipH="1">
              <a:off x="738996" y="66394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19CAAC0-82B8-1402-3EB3-FB3B36F6057A}"/>
                </a:ext>
              </a:extLst>
            </p:cNvPr>
            <p:cNvSpPr/>
            <p:nvPr userDrawn="1"/>
          </p:nvSpPr>
          <p:spPr>
            <a:xfrm flipH="1">
              <a:off x="149831" y="65392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4987FE0-E308-BC34-7F53-E7CEBD84EB71}"/>
              </a:ext>
            </a:extLst>
          </p:cNvPr>
          <p:cNvGrpSpPr/>
          <p:nvPr userDrawn="1"/>
        </p:nvGrpSpPr>
        <p:grpSpPr>
          <a:xfrm>
            <a:off x="-2569" y="6386835"/>
            <a:ext cx="3340747" cy="474562"/>
            <a:chOff x="-2569" y="6386835"/>
            <a:chExt cx="3340747" cy="474562"/>
          </a:xfrm>
        </p:grpSpPr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90A5404E-ED50-300F-6643-31C590349D95}"/>
                </a:ext>
              </a:extLst>
            </p:cNvPr>
            <p:cNvSpPr/>
            <p:nvPr userDrawn="1"/>
          </p:nvSpPr>
          <p:spPr>
            <a:xfrm flipH="1">
              <a:off x="1250830" y="65905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681E09EA-C79C-C9E9-B6BD-B7FAF614F43F}"/>
                </a:ext>
              </a:extLst>
            </p:cNvPr>
            <p:cNvSpPr/>
            <p:nvPr userDrawn="1"/>
          </p:nvSpPr>
          <p:spPr>
            <a:xfrm flipH="1">
              <a:off x="586596" y="64870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3D300AD-CF01-1D39-CF2F-483E8A6B66AA}"/>
                </a:ext>
              </a:extLst>
            </p:cNvPr>
            <p:cNvSpPr/>
            <p:nvPr userDrawn="1"/>
          </p:nvSpPr>
          <p:spPr>
            <a:xfrm flipH="1">
              <a:off x="-2569" y="63868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0F79B4B-02E2-24B3-3D23-5218771DDF87}"/>
              </a:ext>
            </a:extLst>
          </p:cNvPr>
          <p:cNvSpPr txBox="1"/>
          <p:nvPr userDrawn="1"/>
        </p:nvSpPr>
        <p:spPr>
          <a:xfrm>
            <a:off x="646982" y="267204"/>
            <a:ext cx="920133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3600" b="1">
                <a:solidFill>
                  <a:srgbClr val="7F7F7F"/>
                </a:solidFill>
                <a:latin typeface="Franklin Gothic Medium" panose="020B0603020102020204" pitchFamily="34" charset="0"/>
              </a:rPr>
              <a:t>Case Study: XXX</a:t>
            </a:r>
            <a:endParaRPr lang="en-IN" sz="3600" b="1">
              <a:solidFill>
                <a:srgbClr val="7F7F7F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68F9422-9A97-1A1E-5555-B9B527E53336}"/>
              </a:ext>
            </a:extLst>
          </p:cNvPr>
          <p:cNvSpPr/>
          <p:nvPr userDrawn="1"/>
        </p:nvSpPr>
        <p:spPr>
          <a:xfrm>
            <a:off x="646982" y="1082842"/>
            <a:ext cx="11053711" cy="1263316"/>
          </a:xfrm>
          <a:prstGeom prst="roundRect">
            <a:avLst>
              <a:gd name="adj" fmla="val 10338"/>
            </a:avLst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7A164-9D9D-7EFD-1003-54A9DC45BA2E}"/>
              </a:ext>
            </a:extLst>
          </p:cNvPr>
          <p:cNvSpPr txBox="1"/>
          <p:nvPr userDrawn="1"/>
        </p:nvSpPr>
        <p:spPr>
          <a:xfrm>
            <a:off x="851519" y="1327256"/>
            <a:ext cx="10693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Franklin Gothic Medium" panose="020B0603020102020204" pitchFamily="34" charset="0"/>
              </a:rPr>
              <a:t>STUDY NAME</a:t>
            </a:r>
            <a:endParaRPr lang="en-IN" sz="240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FC48D8-7E02-E3B6-1153-D1165F6BF7BE}"/>
              </a:ext>
            </a:extLst>
          </p:cNvPr>
          <p:cNvSpPr txBox="1"/>
          <p:nvPr userDrawn="1"/>
        </p:nvSpPr>
        <p:spPr>
          <a:xfrm>
            <a:off x="851518" y="1788921"/>
            <a:ext cx="10693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Franklin Gothic Medium" panose="020B0603020102020204" pitchFamily="34" charset="0"/>
              </a:rPr>
              <a:t>Description</a:t>
            </a:r>
            <a:endParaRPr lang="en-IN" sz="140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6083BB7-D0D6-7D73-8983-6E7B50EC4A62}"/>
              </a:ext>
            </a:extLst>
          </p:cNvPr>
          <p:cNvGrpSpPr/>
          <p:nvPr userDrawn="1"/>
        </p:nvGrpSpPr>
        <p:grpSpPr>
          <a:xfrm>
            <a:off x="646982" y="2494999"/>
            <a:ext cx="5449018" cy="1718069"/>
            <a:chOff x="646982" y="2494999"/>
            <a:chExt cx="5449018" cy="1718069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A0E1B2F7-B288-3AFF-2FB7-4A8BA84194C9}"/>
                </a:ext>
              </a:extLst>
            </p:cNvPr>
            <p:cNvSpPr/>
            <p:nvPr/>
          </p:nvSpPr>
          <p:spPr>
            <a:xfrm>
              <a:off x="646982" y="2494999"/>
              <a:ext cx="5449018" cy="1718069"/>
            </a:xfrm>
            <a:prstGeom prst="roundRect">
              <a:avLst>
                <a:gd name="adj" fmla="val 10338"/>
              </a:avLst>
            </a:prstGeom>
            <a:solidFill>
              <a:srgbClr val="FE575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CB88257-B044-C76A-D0F8-9073E600A257}"/>
                </a:ext>
              </a:extLst>
            </p:cNvPr>
            <p:cNvSpPr txBox="1"/>
            <p:nvPr/>
          </p:nvSpPr>
          <p:spPr>
            <a:xfrm>
              <a:off x="827088" y="2614407"/>
              <a:ext cx="5116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Franklin Gothic Medium" panose="020B0603020102020204" pitchFamily="34" charset="0"/>
                </a:rPr>
                <a:t>THE CHALLENGE</a:t>
              </a:r>
              <a:endParaRPr lang="en-IN" sz="2000">
                <a:solidFill>
                  <a:schemeClr val="bg1"/>
                </a:solidFill>
                <a:latin typeface="Franklin Gothic Medium" panose="020B06030201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3ED599B-B604-AC1B-3084-73E9F3D14D63}"/>
                </a:ext>
              </a:extLst>
            </p:cNvPr>
            <p:cNvSpPr txBox="1"/>
            <p:nvPr/>
          </p:nvSpPr>
          <p:spPr>
            <a:xfrm>
              <a:off x="851519" y="3014517"/>
              <a:ext cx="50920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Franklin Gothic Medium" panose="020B0603020102020204" pitchFamily="34" charset="0"/>
                </a:rPr>
                <a:t>Description</a:t>
              </a:r>
              <a:endParaRPr lang="en-IN" sz="1400">
                <a:latin typeface="Franklin Gothic Medium" panose="020B0603020102020204" pitchFamily="34" charset="0"/>
              </a:endParaRPr>
            </a:p>
          </p:txBody>
        </p:sp>
      </p:grp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581AE24-0A8A-7038-BA4E-B1E83019A860}"/>
              </a:ext>
            </a:extLst>
          </p:cNvPr>
          <p:cNvSpPr/>
          <p:nvPr userDrawn="1"/>
        </p:nvSpPr>
        <p:spPr>
          <a:xfrm>
            <a:off x="6251675" y="2494999"/>
            <a:ext cx="5449018" cy="1718069"/>
          </a:xfrm>
          <a:prstGeom prst="roundRect">
            <a:avLst>
              <a:gd name="adj" fmla="val 10338"/>
            </a:avLst>
          </a:prstGeom>
          <a:solidFill>
            <a:srgbClr val="FE57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522EE2-CB57-1F6D-AA75-290A0902305D}"/>
              </a:ext>
            </a:extLst>
          </p:cNvPr>
          <p:cNvSpPr txBox="1"/>
          <p:nvPr userDrawn="1"/>
        </p:nvSpPr>
        <p:spPr>
          <a:xfrm>
            <a:off x="6431781" y="2614407"/>
            <a:ext cx="5116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Franklin Gothic Medium" panose="020B0603020102020204" pitchFamily="34" charset="0"/>
              </a:rPr>
              <a:t>THE INSIGHT</a:t>
            </a:r>
            <a:endParaRPr lang="en-IN" sz="200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D9BA2D-3BEC-AC33-B2FE-CA2B5E8E0AEE}"/>
              </a:ext>
            </a:extLst>
          </p:cNvPr>
          <p:cNvSpPr txBox="1"/>
          <p:nvPr userDrawn="1"/>
        </p:nvSpPr>
        <p:spPr>
          <a:xfrm>
            <a:off x="6456212" y="3014517"/>
            <a:ext cx="5092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Franklin Gothic Medium" panose="020B0603020102020204" pitchFamily="34" charset="0"/>
              </a:rPr>
              <a:t>Description</a:t>
            </a:r>
            <a:endParaRPr lang="en-IN" sz="1400">
              <a:latin typeface="Franklin Gothic Medium" panose="020B0603020102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13004AC-671B-1E0B-69FA-CC0E608C9D43}"/>
              </a:ext>
            </a:extLst>
          </p:cNvPr>
          <p:cNvSpPr/>
          <p:nvPr userDrawn="1"/>
        </p:nvSpPr>
        <p:spPr>
          <a:xfrm>
            <a:off x="646982" y="4364260"/>
            <a:ext cx="5449018" cy="1718069"/>
          </a:xfrm>
          <a:prstGeom prst="roundRect">
            <a:avLst>
              <a:gd name="adj" fmla="val 10338"/>
            </a:avLst>
          </a:prstGeom>
          <a:solidFill>
            <a:srgbClr val="FE57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F57FC6A-CC9B-EC6E-95B5-ED3BD5D1FA3C}"/>
              </a:ext>
            </a:extLst>
          </p:cNvPr>
          <p:cNvSpPr txBox="1"/>
          <p:nvPr userDrawn="1"/>
        </p:nvSpPr>
        <p:spPr>
          <a:xfrm>
            <a:off x="827088" y="4483668"/>
            <a:ext cx="5116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Franklin Gothic Medium" panose="020B0603020102020204" pitchFamily="34" charset="0"/>
              </a:rPr>
              <a:t>OUR APPROACH</a:t>
            </a:r>
            <a:endParaRPr lang="en-IN" sz="200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40740F-2BAD-61F8-01FA-BD4D2356D63A}"/>
              </a:ext>
            </a:extLst>
          </p:cNvPr>
          <p:cNvSpPr txBox="1"/>
          <p:nvPr userDrawn="1"/>
        </p:nvSpPr>
        <p:spPr>
          <a:xfrm>
            <a:off x="851519" y="4883778"/>
            <a:ext cx="5092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Franklin Gothic Medium" panose="020B0603020102020204" pitchFamily="34" charset="0"/>
              </a:rPr>
              <a:t>Description</a:t>
            </a:r>
            <a:endParaRPr lang="en-IN" sz="1400">
              <a:latin typeface="Franklin Gothic Medium" panose="020B060302010202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1B8616E-3ADF-2FC7-8BC1-4A3F2D4A2162}"/>
              </a:ext>
            </a:extLst>
          </p:cNvPr>
          <p:cNvSpPr/>
          <p:nvPr userDrawn="1"/>
        </p:nvSpPr>
        <p:spPr>
          <a:xfrm>
            <a:off x="6251675" y="4364260"/>
            <a:ext cx="5449018" cy="1718069"/>
          </a:xfrm>
          <a:prstGeom prst="roundRect">
            <a:avLst>
              <a:gd name="adj" fmla="val 10338"/>
            </a:avLst>
          </a:prstGeom>
          <a:solidFill>
            <a:srgbClr val="FE57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8022030-2FBD-0B69-FBB4-FE04D1F304B1}"/>
              </a:ext>
            </a:extLst>
          </p:cNvPr>
          <p:cNvSpPr txBox="1"/>
          <p:nvPr userDrawn="1"/>
        </p:nvSpPr>
        <p:spPr>
          <a:xfrm>
            <a:off x="6431781" y="4483668"/>
            <a:ext cx="5116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Franklin Gothic Medium" panose="020B0603020102020204" pitchFamily="34" charset="0"/>
              </a:rPr>
              <a:t>THE IMPACT</a:t>
            </a:r>
            <a:endParaRPr lang="en-IN" sz="200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7EEE2F7-D4F8-8764-665E-BE627D17CE92}"/>
              </a:ext>
            </a:extLst>
          </p:cNvPr>
          <p:cNvSpPr txBox="1"/>
          <p:nvPr userDrawn="1"/>
        </p:nvSpPr>
        <p:spPr>
          <a:xfrm>
            <a:off x="6456212" y="4883778"/>
            <a:ext cx="5092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Franklin Gothic Medium" panose="020B0603020102020204" pitchFamily="34" charset="0"/>
              </a:rPr>
              <a:t>Description</a:t>
            </a:r>
            <a:endParaRPr lang="en-IN" sz="1400">
              <a:latin typeface="Franklin Gothic Medium" panose="020B0603020102020204" pitchFamily="34" charset="0"/>
            </a:endParaRPr>
          </a:p>
        </p:txBody>
      </p:sp>
      <p:pic>
        <p:nvPicPr>
          <p:cNvPr id="28" name="Picture 1">
            <a:extLst>
              <a:ext uri="{FF2B5EF4-FFF2-40B4-BE49-F238E27FC236}">
                <a16:creationId xmlns:a16="http://schemas.microsoft.com/office/drawing/2014/main" id="{DF26E2B2-FCC9-7E1E-9AAF-BDD5A25548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531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28779882-C1A3-0310-7DC2-29005EA2ED60}"/>
              </a:ext>
            </a:extLst>
          </p:cNvPr>
          <p:cNvGrpSpPr/>
          <p:nvPr userDrawn="1"/>
        </p:nvGrpSpPr>
        <p:grpSpPr>
          <a:xfrm rot="10800000">
            <a:off x="8851253" y="0"/>
            <a:ext cx="3340747" cy="474562"/>
            <a:chOff x="149831" y="6539235"/>
            <a:chExt cx="3340747" cy="474562"/>
          </a:xfrm>
        </p:grpSpPr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316F7A60-045E-53A5-88CB-8A243690377F}"/>
                </a:ext>
              </a:extLst>
            </p:cNvPr>
            <p:cNvSpPr/>
            <p:nvPr userDrawn="1"/>
          </p:nvSpPr>
          <p:spPr>
            <a:xfrm flipH="1">
              <a:off x="1403230" y="67429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2780399B-DD97-F578-818D-739694B12C5E}"/>
                </a:ext>
              </a:extLst>
            </p:cNvPr>
            <p:cNvSpPr/>
            <p:nvPr userDrawn="1"/>
          </p:nvSpPr>
          <p:spPr>
            <a:xfrm flipH="1">
              <a:off x="738996" y="66394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19CAAC0-82B8-1402-3EB3-FB3B36F6057A}"/>
                </a:ext>
              </a:extLst>
            </p:cNvPr>
            <p:cNvSpPr/>
            <p:nvPr userDrawn="1"/>
          </p:nvSpPr>
          <p:spPr>
            <a:xfrm flipH="1">
              <a:off x="149831" y="65392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4987FE0-E308-BC34-7F53-E7CEBD84EB71}"/>
              </a:ext>
            </a:extLst>
          </p:cNvPr>
          <p:cNvGrpSpPr/>
          <p:nvPr userDrawn="1"/>
        </p:nvGrpSpPr>
        <p:grpSpPr>
          <a:xfrm>
            <a:off x="-2569" y="6386835"/>
            <a:ext cx="3340747" cy="474562"/>
            <a:chOff x="-2569" y="6386835"/>
            <a:chExt cx="3340747" cy="474562"/>
          </a:xfrm>
        </p:grpSpPr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90A5404E-ED50-300F-6643-31C590349D95}"/>
                </a:ext>
              </a:extLst>
            </p:cNvPr>
            <p:cNvSpPr/>
            <p:nvPr userDrawn="1"/>
          </p:nvSpPr>
          <p:spPr>
            <a:xfrm flipH="1">
              <a:off x="1250830" y="6590580"/>
              <a:ext cx="2087348" cy="268579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681E09EA-C79C-C9E9-B6BD-B7FAF614F43F}"/>
                </a:ext>
              </a:extLst>
            </p:cNvPr>
            <p:cNvSpPr/>
            <p:nvPr userDrawn="1"/>
          </p:nvSpPr>
          <p:spPr>
            <a:xfrm flipH="1">
              <a:off x="586596" y="6487063"/>
              <a:ext cx="1053545" cy="374333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3D300AD-CF01-1D39-CF2F-483E8A6B66AA}"/>
                </a:ext>
              </a:extLst>
            </p:cNvPr>
            <p:cNvSpPr/>
            <p:nvPr userDrawn="1"/>
          </p:nvSpPr>
          <p:spPr>
            <a:xfrm flipH="1">
              <a:off x="-2569" y="6386835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8A5E2DD-F7E4-C5C3-5F77-9E57EED997C2}"/>
              </a:ext>
            </a:extLst>
          </p:cNvPr>
          <p:cNvSpPr/>
          <p:nvPr/>
        </p:nvSpPr>
        <p:spPr>
          <a:xfrm>
            <a:off x="586508" y="1419225"/>
            <a:ext cx="3433041" cy="4657452"/>
          </a:xfrm>
          <a:prstGeom prst="roundRect">
            <a:avLst>
              <a:gd name="adj" fmla="val 3751"/>
            </a:avLst>
          </a:prstGeom>
          <a:solidFill>
            <a:srgbClr val="AAAAA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0" i="0" u="none" strike="noStrike" baseline="0">
              <a:solidFill>
                <a:srgbClr val="000000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D577CF9-7826-E4DF-7977-0E6EE82F400A}"/>
              </a:ext>
            </a:extLst>
          </p:cNvPr>
          <p:cNvSpPr/>
          <p:nvPr userDrawn="1"/>
        </p:nvSpPr>
        <p:spPr>
          <a:xfrm>
            <a:off x="918141" y="1180553"/>
            <a:ext cx="2752725" cy="472870"/>
          </a:xfrm>
          <a:prstGeom prst="roundRect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5522D2E-7098-1DC2-6837-D36F98EFD512}"/>
              </a:ext>
            </a:extLst>
          </p:cNvPr>
          <p:cNvSpPr/>
          <p:nvPr userDrawn="1"/>
        </p:nvSpPr>
        <p:spPr>
          <a:xfrm>
            <a:off x="4351182" y="1419225"/>
            <a:ext cx="3433041" cy="4657452"/>
          </a:xfrm>
          <a:prstGeom prst="roundRect">
            <a:avLst>
              <a:gd name="adj" fmla="val 3751"/>
            </a:avLst>
          </a:prstGeom>
          <a:solidFill>
            <a:srgbClr val="AAAAA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0" i="0" u="none" strike="noStrike" baseline="0">
              <a:solidFill>
                <a:srgbClr val="000000"/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444B8C9-7569-DA86-CC74-190B5C2918C9}"/>
              </a:ext>
            </a:extLst>
          </p:cNvPr>
          <p:cNvSpPr/>
          <p:nvPr userDrawn="1"/>
        </p:nvSpPr>
        <p:spPr>
          <a:xfrm>
            <a:off x="4682815" y="1180553"/>
            <a:ext cx="2752725" cy="472870"/>
          </a:xfrm>
          <a:prstGeom prst="roundRect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A004D32-198D-D255-A200-0B68998D8EEF}"/>
              </a:ext>
            </a:extLst>
          </p:cNvPr>
          <p:cNvSpPr/>
          <p:nvPr userDrawn="1"/>
        </p:nvSpPr>
        <p:spPr>
          <a:xfrm>
            <a:off x="8115856" y="1419225"/>
            <a:ext cx="3433041" cy="4657452"/>
          </a:xfrm>
          <a:prstGeom prst="roundRect">
            <a:avLst>
              <a:gd name="adj" fmla="val 3751"/>
            </a:avLst>
          </a:prstGeom>
          <a:solidFill>
            <a:srgbClr val="AAAAA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0" i="0" u="none" strike="noStrike" baseline="0">
              <a:solidFill>
                <a:srgbClr val="000000"/>
              </a:solidFill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7ACE9073-D8EC-1585-394C-D513F26380DF}"/>
              </a:ext>
            </a:extLst>
          </p:cNvPr>
          <p:cNvSpPr/>
          <p:nvPr userDrawn="1"/>
        </p:nvSpPr>
        <p:spPr>
          <a:xfrm>
            <a:off x="8447489" y="1180553"/>
            <a:ext cx="2752725" cy="472870"/>
          </a:xfrm>
          <a:prstGeom prst="roundRect">
            <a:avLst/>
          </a:prstGeom>
          <a:solidFill>
            <a:srgbClr val="FE5757"/>
          </a:solidFill>
          <a:ln>
            <a:solidFill>
              <a:srgbClr val="FE5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DA2A482E-BE59-C236-D09E-967DCE7AB3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650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48BA070-7A12-F8B8-5D1D-DCF26D1F330D}"/>
              </a:ext>
            </a:extLst>
          </p:cNvPr>
          <p:cNvGrpSpPr/>
          <p:nvPr userDrawn="1"/>
        </p:nvGrpSpPr>
        <p:grpSpPr>
          <a:xfrm>
            <a:off x="-1" y="6383438"/>
            <a:ext cx="3340748" cy="474563"/>
            <a:chOff x="-1" y="6383438"/>
            <a:chExt cx="3340748" cy="474563"/>
          </a:xfrm>
        </p:grpSpPr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90A5404E-ED50-300F-6643-31C590349D95}"/>
                </a:ext>
              </a:extLst>
            </p:cNvPr>
            <p:cNvSpPr/>
            <p:nvPr userDrawn="1"/>
          </p:nvSpPr>
          <p:spPr>
            <a:xfrm flipH="1">
              <a:off x="1414732" y="6383439"/>
              <a:ext cx="1926015" cy="474562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681E09EA-C79C-C9E9-B6BD-B7FAF614F43F}"/>
                </a:ext>
              </a:extLst>
            </p:cNvPr>
            <p:cNvSpPr/>
            <p:nvPr userDrawn="1"/>
          </p:nvSpPr>
          <p:spPr>
            <a:xfrm flipH="1">
              <a:off x="707103" y="6383438"/>
              <a:ext cx="935605" cy="474562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3D300AD-CF01-1D39-CF2F-483E8A6B66AA}"/>
                </a:ext>
              </a:extLst>
            </p:cNvPr>
            <p:cNvSpPr/>
            <p:nvPr userDrawn="1"/>
          </p:nvSpPr>
          <p:spPr>
            <a:xfrm flipH="1">
              <a:off x="-1" y="6383438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F77968-21BC-5CF1-4841-F7740B17ABBE}"/>
              </a:ext>
            </a:extLst>
          </p:cNvPr>
          <p:cNvGrpSpPr/>
          <p:nvPr userDrawn="1"/>
        </p:nvGrpSpPr>
        <p:grpSpPr>
          <a:xfrm rot="10800000">
            <a:off x="8851252" y="0"/>
            <a:ext cx="3340748" cy="474563"/>
            <a:chOff x="-1" y="6383438"/>
            <a:chExt cx="3340748" cy="474563"/>
          </a:xfrm>
        </p:grpSpPr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DF475B50-75A0-4B96-F463-67DFB9456D6A}"/>
                </a:ext>
              </a:extLst>
            </p:cNvPr>
            <p:cNvSpPr/>
            <p:nvPr userDrawn="1"/>
          </p:nvSpPr>
          <p:spPr>
            <a:xfrm flipH="1">
              <a:off x="1414732" y="6383439"/>
              <a:ext cx="1926015" cy="474562"/>
            </a:xfrm>
            <a:prstGeom prst="parallelogram">
              <a:avLst>
                <a:gd name="adj" fmla="val 66682"/>
              </a:avLst>
            </a:pr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BE736FD9-E85D-3B0A-05A4-B64BB30BD986}"/>
                </a:ext>
              </a:extLst>
            </p:cNvPr>
            <p:cNvSpPr/>
            <p:nvPr userDrawn="1"/>
          </p:nvSpPr>
          <p:spPr>
            <a:xfrm flipH="1">
              <a:off x="707103" y="6383438"/>
              <a:ext cx="935605" cy="474562"/>
            </a:xfrm>
            <a:prstGeom prst="parallelogram">
              <a:avLst>
                <a:gd name="adj" fmla="val 66682"/>
              </a:avLst>
            </a:prstGeom>
            <a:solidFill>
              <a:srgbClr val="AAAAAA"/>
            </a:solidFill>
            <a:ln>
              <a:solidFill>
                <a:srgbClr val="AAAAA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2F360F8-0B26-65C1-A929-E606955B9166}"/>
                </a:ext>
              </a:extLst>
            </p:cNvPr>
            <p:cNvSpPr/>
            <p:nvPr userDrawn="1"/>
          </p:nvSpPr>
          <p:spPr>
            <a:xfrm flipH="1">
              <a:off x="-1" y="6383438"/>
              <a:ext cx="935605" cy="474562"/>
            </a:xfrm>
            <a:custGeom>
              <a:avLst/>
              <a:gdLst>
                <a:gd name="connsiteX0" fmla="*/ 316447 w 935605"/>
                <a:gd name="connsiteY0" fmla="*/ 0 h 474562"/>
                <a:gd name="connsiteX1" fmla="*/ 555026 w 935605"/>
                <a:gd name="connsiteY1" fmla="*/ 0 h 474562"/>
                <a:gd name="connsiteX2" fmla="*/ 935605 w 935605"/>
                <a:gd name="connsiteY2" fmla="*/ 0 h 474562"/>
                <a:gd name="connsiteX3" fmla="*/ 935605 w 935605"/>
                <a:gd name="connsiteY3" fmla="*/ 474562 h 474562"/>
                <a:gd name="connsiteX4" fmla="*/ 619158 w 935605"/>
                <a:gd name="connsiteY4" fmla="*/ 474562 h 474562"/>
                <a:gd name="connsiteX5" fmla="*/ 555026 w 935605"/>
                <a:gd name="connsiteY5" fmla="*/ 474562 h 474562"/>
                <a:gd name="connsiteX6" fmla="*/ 0 w 935605"/>
                <a:gd name="connsiteY6" fmla="*/ 474562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5605" h="474562">
                  <a:moveTo>
                    <a:pt x="316447" y="0"/>
                  </a:moveTo>
                  <a:lnTo>
                    <a:pt x="555026" y="0"/>
                  </a:lnTo>
                  <a:lnTo>
                    <a:pt x="935605" y="0"/>
                  </a:lnTo>
                  <a:lnTo>
                    <a:pt x="935605" y="474562"/>
                  </a:lnTo>
                  <a:lnTo>
                    <a:pt x="619158" y="474562"/>
                  </a:lnTo>
                  <a:lnTo>
                    <a:pt x="555026" y="474562"/>
                  </a:lnTo>
                  <a:lnTo>
                    <a:pt x="0" y="474562"/>
                  </a:lnTo>
                  <a:close/>
                </a:path>
              </a:pathLst>
            </a:custGeom>
            <a:solidFill>
              <a:srgbClr val="FE5757"/>
            </a:solidFill>
            <a:ln>
              <a:solidFill>
                <a:srgbClr val="FE575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135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519B5F2-C4EC-2E67-ABD0-E6FBD89CD5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4257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bg>
      <p:bgPr>
        <a:gradFill flip="none" rotWithShape="1">
          <a:gsLst>
            <a:gs pos="0">
              <a:srgbClr val="AAAAAA"/>
            </a:gs>
            <a:gs pos="100000">
              <a:srgbClr val="FE5757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86F3846D-D499-513C-445C-3EC5D3B35C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562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5F241D-892A-197F-FB5C-B55F5DFF7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"/>
            <a:ext cx="12192000" cy="1158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090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5" r:id="rId16"/>
    <p:sldLayoutId id="2147483697" r:id="rId17"/>
    <p:sldLayoutId id="2147483702" r:id="rId18"/>
    <p:sldLayoutId id="2147483666" r:id="rId19"/>
    <p:sldLayoutId id="2147483649" r:id="rId20"/>
    <p:sldLayoutId id="2147483651" r:id="rId21"/>
    <p:sldLayoutId id="2147483671" r:id="rId22"/>
    <p:sldLayoutId id="2147483664" r:id="rId23"/>
    <p:sldLayoutId id="2147483673" r:id="rId24"/>
    <p:sldLayoutId id="2147483660" r:id="rId25"/>
    <p:sldLayoutId id="2147483663" r:id="rId26"/>
    <p:sldLayoutId id="2147483661" r:id="rId27"/>
    <p:sldLayoutId id="2147483674" r:id="rId28"/>
    <p:sldLayoutId id="2147483676" r:id="rId29"/>
    <p:sldLayoutId id="2147483675" r:id="rId30"/>
    <p:sldLayoutId id="2147483672" r:id="rId31"/>
    <p:sldLayoutId id="2147483670" r:id="rId32"/>
    <p:sldLayoutId id="2147483662" r:id="rId33"/>
    <p:sldLayoutId id="2147483652" r:id="rId34"/>
    <p:sldLayoutId id="2147483653" r:id="rId35"/>
    <p:sldLayoutId id="2147483656" r:id="rId36"/>
    <p:sldLayoutId id="2147483704" r:id="rId37"/>
    <p:sldLayoutId id="2147483705" r:id="rId38"/>
    <p:sldLayoutId id="2147483706" r:id="rId39"/>
    <p:sldLayoutId id="2147483707" r:id="rId40"/>
    <p:sldLayoutId id="2147483708" r:id="rId41"/>
    <p:sldLayoutId id="2147483709" r:id="rId42"/>
    <p:sldLayoutId id="2147483710" r:id="rId43"/>
    <p:sldLayoutId id="2147483711" r:id="rId44"/>
    <p:sldLayoutId id="2147483712" r:id="rId45"/>
    <p:sldLayoutId id="2147483713" r:id="rId46"/>
    <p:sldLayoutId id="2147483714" r:id="rId47"/>
    <p:sldLayoutId id="2147483715" r:id="rId48"/>
    <p:sldLayoutId id="2147483716" r:id="rId49"/>
    <p:sldLayoutId id="2147483717" r:id="rId50"/>
    <p:sldLayoutId id="2147483718" r:id="rId51"/>
    <p:sldLayoutId id="2147483719" r:id="rId52"/>
    <p:sldLayoutId id="2147483720" r:id="rId53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microsoft.com/office/2007/relationships/hdphoto" Target="../media/hdphoto8.wdp"/><Relationship Id="rId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martmoveventures.com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www.linkedin.com/company/smartmoveventures/" TargetMode="External"/><Relationship Id="rId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martmoveventures.com/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2.xml"/><Relationship Id="rId5" Type="http://schemas.openxmlformats.org/officeDocument/2006/relationships/hyperlink" Target="https://www.linkedin.com/company/smartmoveventures/" TargetMode="External"/><Relationship Id="rId4" Type="http://schemas.openxmlformats.org/officeDocument/2006/relationships/image" Target="../media/image2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hyperlink" Target="https://smartmoveventures.com/" TargetMode="External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3.xml"/><Relationship Id="rId5" Type="http://schemas.openxmlformats.org/officeDocument/2006/relationships/hyperlink" Target="https://www.linkedin.com/company/smartmoveventures/" TargetMode="External"/><Relationship Id="rId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martmoveventures.com/" TargetMode="Externa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www.linkedin.com/company/smartmoveventures/" TargetMode="External"/><Relationship Id="rId4" Type="http://schemas.openxmlformats.org/officeDocument/2006/relationships/image" Target="../media/image2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chart" Target="../charts/chart8.xml"/><Relationship Id="rId3" Type="http://schemas.openxmlformats.org/officeDocument/2006/relationships/hyperlink" Target="https://smartmoveventures.com/" TargetMode="External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7.xml"/><Relationship Id="rId11" Type="http://schemas.openxmlformats.org/officeDocument/2006/relationships/image" Target="../media/image31.png"/><Relationship Id="rId5" Type="http://schemas.openxmlformats.org/officeDocument/2006/relationships/hyperlink" Target="https://www.linkedin.com/company/smartmoveventures/" TargetMode="External"/><Relationship Id="rId10" Type="http://schemas.openxmlformats.org/officeDocument/2006/relationships/image" Target="../media/image30.png"/><Relationship Id="rId4" Type="http://schemas.openxmlformats.org/officeDocument/2006/relationships/image" Target="../media/image24.svg"/><Relationship Id="rId9" Type="http://schemas.openxmlformats.org/officeDocument/2006/relationships/image" Target="../media/image29.png"/><Relationship Id="rId14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chart" Target="../charts/chart10.xml"/><Relationship Id="rId7" Type="http://schemas.openxmlformats.org/officeDocument/2006/relationships/hyperlink" Target="https://www.linkedin.com/company/smartmoveventure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svg"/><Relationship Id="rId5" Type="http://schemas.openxmlformats.org/officeDocument/2006/relationships/hyperlink" Target="https://smartmoveventures.com/" TargetMode="External"/><Relationship Id="rId4" Type="http://schemas.openxmlformats.org/officeDocument/2006/relationships/chart" Target="../charts/char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www.linkedin.com/company/smartmoveventures/" TargetMode="External"/><Relationship Id="rId5" Type="http://schemas.openxmlformats.org/officeDocument/2006/relationships/image" Target="../media/image24.svg"/><Relationship Id="rId4" Type="http://schemas.openxmlformats.org/officeDocument/2006/relationships/hyperlink" Target="https://smartmoveventures.com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6.xml"/><Relationship Id="rId3" Type="http://schemas.openxmlformats.org/officeDocument/2006/relationships/hyperlink" Target="https://smartmoveventures.com/" TargetMode="External"/><Relationship Id="rId7" Type="http://schemas.openxmlformats.org/officeDocument/2006/relationships/chart" Target="../charts/chart1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14.xml"/><Relationship Id="rId5" Type="http://schemas.openxmlformats.org/officeDocument/2006/relationships/hyperlink" Target="https://www.linkedin.com/company/smartmoveventures/" TargetMode="External"/><Relationship Id="rId4" Type="http://schemas.openxmlformats.org/officeDocument/2006/relationships/image" Target="../media/image2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martmoveventures.com/" TargetMode="Externa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4.png"/><Relationship Id="rId5" Type="http://schemas.openxmlformats.org/officeDocument/2006/relationships/hyperlink" Target="https://www.linkedin.com/company/smartmoveventures/" TargetMode="External"/><Relationship Id="rId4" Type="http://schemas.openxmlformats.org/officeDocument/2006/relationships/image" Target="../media/image2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hyperlink" Target="https://smartmoveventures.com/" TargetMode="External"/><Relationship Id="rId7" Type="http://schemas.openxmlformats.org/officeDocument/2006/relationships/chart" Target="../charts/chart1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18.xml"/><Relationship Id="rId5" Type="http://schemas.openxmlformats.org/officeDocument/2006/relationships/hyperlink" Target="https://www.linkedin.com/company/smartmoveventures/" TargetMode="External"/><Relationship Id="rId4" Type="http://schemas.openxmlformats.org/officeDocument/2006/relationships/image" Target="../media/image2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3.xml"/><Relationship Id="rId3" Type="http://schemas.openxmlformats.org/officeDocument/2006/relationships/image" Target="../media/image24.svg"/><Relationship Id="rId7" Type="http://schemas.openxmlformats.org/officeDocument/2006/relationships/chart" Target="../charts/chart22.xml"/><Relationship Id="rId2" Type="http://schemas.openxmlformats.org/officeDocument/2006/relationships/hyperlink" Target="https://smartmoveventures.com/" TargetMode="Externa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hyperlink" Target="https://www.linkedin.com/company/smartmoveventures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7.xml"/><Relationship Id="rId3" Type="http://schemas.openxmlformats.org/officeDocument/2006/relationships/image" Target="../media/image24.svg"/><Relationship Id="rId7" Type="http://schemas.openxmlformats.org/officeDocument/2006/relationships/chart" Target="../charts/chart26.xml"/><Relationship Id="rId2" Type="http://schemas.openxmlformats.org/officeDocument/2006/relationships/hyperlink" Target="https://smartmoveventures.com/" TargetMode="Externa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25.xml"/><Relationship Id="rId11" Type="http://schemas.openxmlformats.org/officeDocument/2006/relationships/image" Target="../media/image41.svg"/><Relationship Id="rId5" Type="http://schemas.openxmlformats.org/officeDocument/2006/relationships/chart" Target="../charts/chart24.xml"/><Relationship Id="rId10" Type="http://schemas.openxmlformats.org/officeDocument/2006/relationships/image" Target="../media/image40.svg"/><Relationship Id="rId4" Type="http://schemas.openxmlformats.org/officeDocument/2006/relationships/hyperlink" Target="https://www.linkedin.com/company/smartmoveventures/" TargetMode="External"/><Relationship Id="rId9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martmoveventures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28.xml"/><Relationship Id="rId5" Type="http://schemas.openxmlformats.org/officeDocument/2006/relationships/hyperlink" Target="https://www.linkedin.com/company/smartmoveventures/" TargetMode="External"/><Relationship Id="rId4" Type="http://schemas.openxmlformats.org/officeDocument/2006/relationships/image" Target="../media/image24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24.svg"/><Relationship Id="rId7" Type="http://schemas.openxmlformats.org/officeDocument/2006/relationships/image" Target="../media/image43.svg"/><Relationship Id="rId12" Type="http://schemas.openxmlformats.org/officeDocument/2006/relationships/image" Target="../media/image47.png"/><Relationship Id="rId2" Type="http://schemas.openxmlformats.org/officeDocument/2006/relationships/hyperlink" Target="https://smartmoveventures.com/" TargetMode="Externa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2.svg"/><Relationship Id="rId11" Type="http://schemas.microsoft.com/office/2007/relationships/hdphoto" Target="../media/hdphoto9.wdp"/><Relationship Id="rId5" Type="http://schemas.openxmlformats.org/officeDocument/2006/relationships/chart" Target="../charts/chart29.xml"/><Relationship Id="rId10" Type="http://schemas.openxmlformats.org/officeDocument/2006/relationships/image" Target="../media/image46.png"/><Relationship Id="rId4" Type="http://schemas.openxmlformats.org/officeDocument/2006/relationships/hyperlink" Target="https://www.linkedin.com/company/smartmoveventures/" TargetMode="External"/><Relationship Id="rId9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hyperlink" Target="https://smartmoveventures.com/" TargetMode="External"/><Relationship Id="rId1" Type="http://schemas.openxmlformats.org/officeDocument/2006/relationships/slideLayout" Target="../slideLayouts/slideLayout11.xml"/><Relationship Id="rId5" Type="http://schemas.openxmlformats.org/officeDocument/2006/relationships/chart" Target="../charts/chart30.xml"/><Relationship Id="rId4" Type="http://schemas.openxmlformats.org/officeDocument/2006/relationships/hyperlink" Target="https://www.linkedin.com/company/smartmoveventures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4.svg"/><Relationship Id="rId7" Type="http://schemas.openxmlformats.org/officeDocument/2006/relationships/chart" Target="../charts/chart33.xml"/><Relationship Id="rId2" Type="http://schemas.openxmlformats.org/officeDocument/2006/relationships/hyperlink" Target="https://smartmoveventures.com/" TargetMode="Externa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32.xml"/><Relationship Id="rId5" Type="http://schemas.openxmlformats.org/officeDocument/2006/relationships/chart" Target="../charts/chart31.xml"/><Relationship Id="rId4" Type="http://schemas.openxmlformats.org/officeDocument/2006/relationships/hyperlink" Target="https://www.linkedin.com/company/smartmoveventures/" TargetMode="External"/><Relationship Id="rId9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hyperlink" Target="https://smartmoveventures.com/" TargetMode="External"/><Relationship Id="rId1" Type="http://schemas.openxmlformats.org/officeDocument/2006/relationships/slideLayout" Target="../slideLayouts/slideLayout11.xml"/><Relationship Id="rId5" Type="http://schemas.openxmlformats.org/officeDocument/2006/relationships/chart" Target="../charts/chart34.xml"/><Relationship Id="rId4" Type="http://schemas.openxmlformats.org/officeDocument/2006/relationships/hyperlink" Target="https://www.linkedin.com/company/smartmoveventures/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0.png"/><Relationship Id="rId7" Type="http://schemas.openxmlformats.org/officeDocument/2006/relationships/slide" Target="slid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linkedin.com/company/smartmoveventures/" TargetMode="External"/><Relationship Id="rId11" Type="http://schemas.openxmlformats.org/officeDocument/2006/relationships/image" Target="../media/image2.svg"/><Relationship Id="rId5" Type="http://schemas.openxmlformats.org/officeDocument/2006/relationships/image" Target="../media/image51.svg"/><Relationship Id="rId10" Type="http://schemas.openxmlformats.org/officeDocument/2006/relationships/image" Target="../media/image53.svg"/><Relationship Id="rId4" Type="http://schemas.openxmlformats.org/officeDocument/2006/relationships/hyperlink" Target="https://smartmoveventures.com/" TargetMode="External"/><Relationship Id="rId9" Type="http://schemas.microsoft.com/office/2007/relationships/hdphoto" Target="../media/hdphoto1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5DBF15-2E50-B95C-4BEE-D05766DEC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C60C7E7-E4F1-0785-7913-889A4CC1E51B}"/>
              </a:ext>
            </a:extLst>
          </p:cNvPr>
          <p:cNvSpPr/>
          <p:nvPr/>
        </p:nvSpPr>
        <p:spPr>
          <a:xfrm>
            <a:off x="9144000" y="10161"/>
            <a:ext cx="3048000" cy="6484373"/>
          </a:xfrm>
          <a:custGeom>
            <a:avLst/>
            <a:gdLst>
              <a:gd name="csX0" fmla="*/ 1464507 w 3048000"/>
              <a:gd name="csY0" fmla="*/ 0 h 6484373"/>
              <a:gd name="csX1" fmla="*/ 3048000 w 3048000"/>
              <a:gd name="csY1" fmla="*/ 0 h 6484373"/>
              <a:gd name="csX2" fmla="*/ 3048000 w 3048000"/>
              <a:gd name="csY2" fmla="*/ 6476730 h 6484373"/>
              <a:gd name="csX3" fmla="*/ 3013884 w 3048000"/>
              <a:gd name="csY3" fmla="*/ 6479865 h 6484373"/>
              <a:gd name="csX4" fmla="*/ 2866380 w 3048000"/>
              <a:gd name="csY4" fmla="*/ 6484373 h 6484373"/>
              <a:gd name="csX5" fmla="*/ 0 w 3048000"/>
              <a:gd name="csY5" fmla="*/ 3020060 h 6484373"/>
              <a:gd name="csX6" fmla="*/ 1263760 w 3048000"/>
              <a:gd name="csY6" fmla="*/ 147397 h 6484373"/>
              <a:gd name="csX7" fmla="*/ 1464507 w 3048000"/>
              <a:gd name="csY7" fmla="*/ 0 h 64843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048000" h="6484373">
                <a:moveTo>
                  <a:pt x="1464507" y="0"/>
                </a:moveTo>
                <a:lnTo>
                  <a:pt x="3048000" y="0"/>
                </a:lnTo>
                <a:lnTo>
                  <a:pt x="3048000" y="6476730"/>
                </a:lnTo>
                <a:lnTo>
                  <a:pt x="3013884" y="6479865"/>
                </a:lnTo>
                <a:cubicBezTo>
                  <a:pt x="2965028" y="6482859"/>
                  <a:pt x="2915851" y="6484373"/>
                  <a:pt x="2866380" y="6484373"/>
                </a:cubicBezTo>
                <a:cubicBezTo>
                  <a:pt x="1283322" y="6484373"/>
                  <a:pt x="0" y="4933347"/>
                  <a:pt x="0" y="3020060"/>
                </a:cubicBezTo>
                <a:cubicBezTo>
                  <a:pt x="0" y="1824256"/>
                  <a:pt x="501298" y="769959"/>
                  <a:pt x="1263760" y="147397"/>
                </a:cubicBezTo>
                <a:lnTo>
                  <a:pt x="1464507" y="0"/>
                </a:lnTo>
                <a:close/>
              </a:path>
            </a:pathLst>
          </a:custGeom>
          <a:gradFill flip="none" rotWithShape="1">
            <a:gsLst>
              <a:gs pos="54000">
                <a:srgbClr val="4941B5"/>
              </a:gs>
              <a:gs pos="87000">
                <a:srgbClr val="C0B4D5"/>
              </a:gs>
              <a:gs pos="0">
                <a:srgbClr val="4941B5"/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noProof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9D17F53-8473-05A6-13B0-E3279BFC3E74}"/>
              </a:ext>
            </a:extLst>
          </p:cNvPr>
          <p:cNvSpPr/>
          <p:nvPr/>
        </p:nvSpPr>
        <p:spPr>
          <a:xfrm>
            <a:off x="7734300" y="4747260"/>
            <a:ext cx="4457700" cy="2119681"/>
          </a:xfrm>
          <a:custGeom>
            <a:avLst/>
            <a:gdLst>
              <a:gd name="csX0" fmla="*/ 2541270 w 4457700"/>
              <a:gd name="csY0" fmla="*/ 0 h 2119681"/>
              <a:gd name="csX1" fmla="*/ 4338219 w 4457700"/>
              <a:gd name="csY1" fmla="*/ 607040 h 2119681"/>
              <a:gd name="csX2" fmla="*/ 4457700 w 4457700"/>
              <a:gd name="csY2" fmla="*/ 714255 h 2119681"/>
              <a:gd name="csX3" fmla="*/ 4457700 w 4457700"/>
              <a:gd name="csY3" fmla="*/ 2119681 h 2119681"/>
              <a:gd name="csX4" fmla="*/ 2918 w 4457700"/>
              <a:gd name="csY4" fmla="*/ 2119681 h 2119681"/>
              <a:gd name="csX5" fmla="*/ 0 w 4457700"/>
              <a:gd name="csY5" fmla="*/ 2072562 h 2119681"/>
              <a:gd name="csX6" fmla="*/ 2541270 w 4457700"/>
              <a:gd name="csY6" fmla="*/ 0 h 21196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457700" h="2119681">
                <a:moveTo>
                  <a:pt x="2541270" y="0"/>
                </a:moveTo>
                <a:cubicBezTo>
                  <a:pt x="3243022" y="0"/>
                  <a:pt x="3878340" y="231980"/>
                  <a:pt x="4338219" y="607040"/>
                </a:cubicBezTo>
                <a:lnTo>
                  <a:pt x="4457700" y="714255"/>
                </a:lnTo>
                <a:lnTo>
                  <a:pt x="4457700" y="2119681"/>
                </a:lnTo>
                <a:lnTo>
                  <a:pt x="2918" y="2119681"/>
                </a:lnTo>
                <a:lnTo>
                  <a:pt x="0" y="2072562"/>
                </a:lnTo>
                <a:cubicBezTo>
                  <a:pt x="0" y="927918"/>
                  <a:pt x="1137765" y="0"/>
                  <a:pt x="2541270" y="0"/>
                </a:cubicBezTo>
                <a:close/>
              </a:path>
            </a:pathLst>
          </a:custGeom>
          <a:gradFill flip="none" rotWithShape="1">
            <a:gsLst>
              <a:gs pos="100000">
                <a:srgbClr val="1B888D"/>
              </a:gs>
              <a:gs pos="0">
                <a:srgbClr val="1B888D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23FC6F-7625-E090-69D6-2E4D6131F1B7}"/>
              </a:ext>
            </a:extLst>
          </p:cNvPr>
          <p:cNvSpPr/>
          <p:nvPr/>
        </p:nvSpPr>
        <p:spPr>
          <a:xfrm>
            <a:off x="1188720" y="3883939"/>
            <a:ext cx="8265180" cy="712800"/>
          </a:xfrm>
          <a:prstGeom prst="rect">
            <a:avLst/>
          </a:prstGeom>
          <a:gradFill>
            <a:gsLst>
              <a:gs pos="74000">
                <a:srgbClr val="1B888D"/>
              </a:gs>
              <a:gs pos="0">
                <a:srgbClr val="1B888D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448FA6-1A38-F1B7-5E73-4E03102BBFB3}"/>
              </a:ext>
            </a:extLst>
          </p:cNvPr>
          <p:cNvSpPr txBox="1"/>
          <p:nvPr/>
        </p:nvSpPr>
        <p:spPr>
          <a:xfrm>
            <a:off x="347735" y="960250"/>
            <a:ext cx="8374380" cy="2836920"/>
          </a:xfrm>
          <a:prstGeom prst="rect">
            <a:avLst/>
          </a:prstGeom>
          <a:noFill/>
          <a:effectLst/>
        </p:spPr>
        <p:txBody>
          <a:bodyPr wrap="square" rtlCol="0" anchor="ctr">
            <a:noAutofit/>
          </a:bodyPr>
          <a:lstStyle/>
          <a:p>
            <a:r>
              <a:rPr lang="en-GB" sz="6600" b="1" noProof="0" dirty="0">
                <a:latin typeface="Tenorite" panose="00000500000000000000" pitchFamily="2" charset="0"/>
              </a:rPr>
              <a:t>AI USAGE &amp;</a:t>
            </a:r>
          </a:p>
          <a:p>
            <a:r>
              <a:rPr lang="en-GB" sz="6600" b="1" noProof="0" dirty="0">
                <a:solidFill>
                  <a:srgbClr val="4941B5"/>
                </a:solidFill>
                <a:latin typeface="Tenorite" panose="00000500000000000000" pitchFamily="2" charset="0"/>
              </a:rPr>
              <a:t>ATTITUDE SURVEY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616D23-D4CA-C7FA-E895-5CBEB82B3DE6}"/>
              </a:ext>
            </a:extLst>
          </p:cNvPr>
          <p:cNvSpPr txBox="1"/>
          <p:nvPr/>
        </p:nvSpPr>
        <p:spPr>
          <a:xfrm>
            <a:off x="1553490" y="3939410"/>
            <a:ext cx="5612470" cy="677649"/>
          </a:xfrm>
          <a:prstGeom prst="rect">
            <a:avLst/>
          </a:prstGeom>
          <a:noFill/>
        </p:spPr>
        <p:txBody>
          <a:bodyPr wrap="square" lIns="91440" anchor="ctr">
            <a:no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600" b="1" noProof="0" dirty="0">
                <a:solidFill>
                  <a:schemeClr val="bg1"/>
                </a:solidFill>
                <a:latin typeface="+mj-lt"/>
              </a:rPr>
              <a:t>Wave 3 | June 2026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D6D751-1396-51F6-B0D2-9943964F4B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1057" y="6268271"/>
            <a:ext cx="538969" cy="4666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DD8ABD8-8673-AF8C-E4D7-763DCFB5D3E0}"/>
              </a:ext>
            </a:extLst>
          </p:cNvPr>
          <p:cNvSpPr/>
          <p:nvPr/>
        </p:nvSpPr>
        <p:spPr>
          <a:xfrm>
            <a:off x="8790940" y="6447593"/>
            <a:ext cx="662960" cy="419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86D4D4-0A61-041A-47CA-71C404DACC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68880" y="10160"/>
            <a:ext cx="10556220" cy="6856781"/>
          </a:xfrm>
          <a:prstGeom prst="rect">
            <a:avLst/>
          </a:prstGeom>
        </p:spPr>
      </p:pic>
      <p:pic>
        <p:nvPicPr>
          <p:cNvPr id="16" name="Picture 2" descr="Insight Consultants Group">
            <a:extLst>
              <a:ext uri="{FF2B5EF4-FFF2-40B4-BE49-F238E27FC236}">
                <a16:creationId xmlns:a16="http://schemas.microsoft.com/office/drawing/2014/main" id="{E1E6343F-816B-7C1F-5810-B4C49FBAF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0" b="98500" l="500" r="97250">
                        <a14:foregroundMark x1="34500" y1="4750" x2="50000" y2="2500"/>
                        <a14:foregroundMark x1="50000" y1="2500" x2="62250" y2="3750"/>
                        <a14:foregroundMark x1="62250" y1="3750" x2="84500" y2="19500"/>
                        <a14:foregroundMark x1="84500" y1="19500" x2="94250" y2="45250"/>
                        <a14:foregroundMark x1="94250" y1="45250" x2="94250" y2="57750"/>
                        <a14:foregroundMark x1="94250" y1="57750" x2="88500" y2="73000"/>
                        <a14:foregroundMark x1="88500" y1="73000" x2="65500" y2="94500"/>
                        <a14:foregroundMark x1="65500" y1="94500" x2="33000" y2="95000"/>
                        <a14:foregroundMark x1="33000" y1="95000" x2="17000" y2="85250"/>
                        <a14:foregroundMark x1="17000" y1="85250" x2="4250" y2="62250"/>
                        <a14:foregroundMark x1="4250" y1="62250" x2="6500" y2="34000"/>
                        <a14:foregroundMark x1="6500" y1="34000" x2="20000" y2="12750"/>
                        <a14:foregroundMark x1="20000" y1="12750" x2="31500" y2="7000"/>
                        <a14:foregroundMark x1="31500" y1="7000" x2="34250" y2="4250"/>
                        <a14:foregroundMark x1="93000" y1="42250" x2="93000" y2="42250"/>
                        <a14:foregroundMark x1="93000" y1="42250" x2="93000" y2="42250"/>
                        <a14:foregroundMark x1="96750" y1="43000" x2="96750" y2="43000"/>
                        <a14:foregroundMark x1="96750" y1="43000" x2="96750" y2="43000"/>
                        <a14:foregroundMark x1="50000" y1="87250" x2="50000" y2="87250"/>
                        <a14:foregroundMark x1="50000" y1="87250" x2="50000" y2="87250"/>
                        <a14:foregroundMark x1="52750" y1="89500" x2="52750" y2="89500"/>
                        <a14:foregroundMark x1="52750" y1="89500" x2="52750" y2="89500"/>
                        <a14:foregroundMark x1="52750" y1="89500" x2="52750" y2="89500"/>
                        <a14:foregroundMark x1="61750" y1="89250" x2="61750" y2="89250"/>
                        <a14:foregroundMark x1="61750" y1="89250" x2="61750" y2="89250"/>
                        <a14:foregroundMark x1="66250" y1="92750" x2="35500" y2="93000"/>
                        <a14:foregroundMark x1="49500" y1="98500" x2="49500" y2="98500"/>
                        <a14:foregroundMark x1="49500" y1="98500" x2="49500" y2="98500"/>
                        <a14:foregroundMark x1="9750" y1="55000" x2="9750" y2="55000"/>
                        <a14:foregroundMark x1="9750" y1="55000" x2="9750" y2="55000"/>
                        <a14:foregroundMark x1="12000" y1="32250" x2="12750" y2="65000"/>
                        <a14:foregroundMark x1="5250" y1="45000" x2="5250" y2="45000"/>
                        <a14:foregroundMark x1="5250" y1="45000" x2="5250" y2="45000"/>
                        <a14:foregroundMark x1="750" y1="47500" x2="750" y2="47500"/>
                        <a14:foregroundMark x1="1500" y1="47500" x2="1500" y2="47500"/>
                        <a14:foregroundMark x1="48000" y1="12000" x2="48000" y2="12000"/>
                        <a14:foregroundMark x1="48000" y1="12000" x2="48000" y2="12000"/>
                        <a14:foregroundMark x1="16750" y1="40750" x2="16750" y2="40750"/>
                        <a14:foregroundMark x1="49750" y1="250" x2="49750" y2="250"/>
                        <a14:foregroundMark x1="49750" y1="250" x2="49750" y2="250"/>
                        <a14:foregroundMark x1="97250" y1="38750" x2="97250" y2="38750"/>
                        <a14:foregroundMark x1="97250" y1="38750" x2="97250" y2="38750"/>
                        <a14:foregroundMark x1="96750" y1="38500" x2="96750" y2="38500"/>
                        <a14:foregroundMark x1="96750" y1="38500" x2="96750" y2="38500"/>
                        <a14:foregroundMark x1="95500" y1="35250" x2="95250" y2="66250"/>
                        <a14:foregroundMark x1="87500" y1="39500" x2="92250" y2="53250"/>
                        <a14:foregroundMark x1="500" y1="47250" x2="500" y2="47250"/>
                        <a14:foregroundMark x1="500" y1="47250" x2="500" y2="47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88830" y="2076450"/>
            <a:ext cx="1043940" cy="104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CA52E7C-2924-1C46-4DEB-96A01321B987}"/>
              </a:ext>
            </a:extLst>
          </p:cNvPr>
          <p:cNvSpPr/>
          <p:nvPr/>
        </p:nvSpPr>
        <p:spPr>
          <a:xfrm>
            <a:off x="428759" y="3365357"/>
            <a:ext cx="2684011" cy="63643"/>
          </a:xfrm>
          <a:prstGeom prst="rect">
            <a:avLst/>
          </a:prstGeom>
          <a:gradFill flip="none" rotWithShape="1">
            <a:gsLst>
              <a:gs pos="54000">
                <a:srgbClr val="4941B5"/>
              </a:gs>
              <a:gs pos="87000">
                <a:schemeClr val="accent3"/>
              </a:gs>
              <a:gs pos="0">
                <a:srgbClr val="4941B5"/>
              </a:gs>
              <a:gs pos="100000">
                <a:srgbClr val="00B0F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9ABB9B6-5E98-6E1A-CB74-1105DD6928AE}"/>
              </a:ext>
            </a:extLst>
          </p:cNvPr>
          <p:cNvSpPr/>
          <p:nvPr/>
        </p:nvSpPr>
        <p:spPr>
          <a:xfrm>
            <a:off x="347735" y="3686556"/>
            <a:ext cx="1064761" cy="1060704"/>
          </a:xfrm>
          <a:prstGeom prst="ellipse">
            <a:avLst/>
          </a:prstGeom>
          <a:solidFill>
            <a:srgbClr val="1B888D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62BB73E-D2E7-C890-51CB-4C4F6AA3785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404" y="3894099"/>
            <a:ext cx="637261" cy="63726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D276A77-8DD2-7D4C-56D5-D13683EFED4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7" t="33610" r="22889" b="37817"/>
          <a:stretch>
            <a:fillRect/>
          </a:stretch>
        </p:blipFill>
        <p:spPr>
          <a:xfrm>
            <a:off x="662940" y="6602651"/>
            <a:ext cx="1242060" cy="13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480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49467-55F0-1178-2496-50A863944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1791795-1920-AD4E-0E10-200E50B3CC7D}"/>
              </a:ext>
            </a:extLst>
          </p:cNvPr>
          <p:cNvSpPr/>
          <p:nvPr/>
        </p:nvSpPr>
        <p:spPr>
          <a:xfrm>
            <a:off x="0" y="638175"/>
            <a:ext cx="3648743" cy="163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913B68-4863-C9E7-5035-022FD7A64228}"/>
              </a:ext>
            </a:extLst>
          </p:cNvPr>
          <p:cNvSpPr txBox="1"/>
          <p:nvPr/>
        </p:nvSpPr>
        <p:spPr>
          <a:xfrm>
            <a:off x="463522" y="155892"/>
            <a:ext cx="91303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noProof="0">
                <a:latin typeface="Dolce Vita Heavy" panose="02000800000000000000" pitchFamily="2" charset="0"/>
              </a:rPr>
              <a:t>SUMMARY</a:t>
            </a:r>
            <a:endParaRPr lang="en-GB" sz="4400" noProof="0">
              <a:latin typeface="Dolce Vita Heavy" panose="02000800000000000000" pitchFamily="2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1556171-8579-748A-EAC6-36C250AA61C0}"/>
              </a:ext>
            </a:extLst>
          </p:cNvPr>
          <p:cNvSpPr/>
          <p:nvPr/>
        </p:nvSpPr>
        <p:spPr>
          <a:xfrm>
            <a:off x="458625" y="1037404"/>
            <a:ext cx="11195059" cy="5091253"/>
          </a:xfrm>
          <a:prstGeom prst="roundRect">
            <a:avLst>
              <a:gd name="adj" fmla="val 339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91440" rIns="108000" bIns="91440" rtlCol="0" anchor="ctr" anchorCtr="0"/>
          <a:lstStyle/>
          <a:p>
            <a:pPr marL="285750" indent="-285750">
              <a:lnSpc>
                <a:spcPct val="80000"/>
              </a:lnSpc>
              <a:spcAft>
                <a:spcPts val="600"/>
              </a:spcAft>
              <a:buBlip>
                <a:blip r:embed="rId2"/>
              </a:buBlip>
            </a:pPr>
            <a:r>
              <a:rPr lang="en-US" sz="1600" b="1" noProof="0" dirty="0">
                <a:solidFill>
                  <a:schemeClr val="tx1"/>
                </a:solidFill>
                <a:latin typeface="Tenorite" panose="00000500000000000000" pitchFamily="2" charset="0"/>
              </a:rPr>
              <a:t>Adoption is broadening fast. </a:t>
            </a:r>
            <a:br>
              <a:rPr lang="en-US" sz="1600" b="1" noProof="0" dirty="0">
                <a:solidFill>
                  <a:schemeClr val="tx1"/>
                </a:solidFill>
                <a:latin typeface="Tenorite" panose="00000500000000000000" pitchFamily="2" charset="0"/>
              </a:rPr>
            </a:br>
            <a:r>
              <a:rPr lang="en-US" sz="1400" noProof="0" dirty="0">
                <a:solidFill>
                  <a:schemeClr val="tx1"/>
                </a:solidFill>
                <a:latin typeface="Tenorite" panose="00000500000000000000" pitchFamily="2" charset="0"/>
              </a:rPr>
              <a:t>Non-users have nearly disappeared, and AI is now used across desk research (70%, +9pp vs Nov'25), analysis (32%, +11pp), and beyond AI has moved from a niche tool to a default part of the research workflow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endParaRPr lang="en-US" sz="1600" noProof="0" dirty="0">
              <a:solidFill>
                <a:schemeClr val="tx1"/>
              </a:solidFill>
              <a:latin typeface="Tenorite" panose="00000500000000000000" pitchFamily="2" charset="0"/>
            </a:endParaRP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Blip>
                <a:blip r:embed="rId2"/>
              </a:buBlip>
            </a:pPr>
            <a:r>
              <a:rPr lang="en-US" sz="1600" b="1" noProof="0" dirty="0">
                <a:solidFill>
                  <a:schemeClr val="tx1"/>
                </a:solidFill>
                <a:latin typeface="Tenorite" panose="00000500000000000000" pitchFamily="2" charset="0"/>
              </a:rPr>
              <a:t>Usage is maturing into paid, controlled investment.</a:t>
            </a:r>
            <a:r>
              <a:rPr lang="en-US" sz="1600" noProof="0" dirty="0">
                <a:solidFill>
                  <a:schemeClr val="tx1"/>
                </a:solidFill>
                <a:latin typeface="Tenorite" panose="00000500000000000000" pitchFamily="2" charset="0"/>
              </a:rPr>
              <a:t> </a:t>
            </a:r>
            <a:br>
              <a:rPr lang="en-US" sz="1600" noProof="0" dirty="0">
                <a:solidFill>
                  <a:schemeClr val="tx1"/>
                </a:solidFill>
                <a:latin typeface="Tenorite" panose="00000500000000000000" pitchFamily="2" charset="0"/>
              </a:rPr>
            </a:br>
            <a:r>
              <a:rPr lang="en-US" sz="1400" noProof="0" dirty="0">
                <a:solidFill>
                  <a:schemeClr val="tx1"/>
                </a:solidFill>
                <a:latin typeface="Tenorite" panose="00000500000000000000" pitchFamily="2" charset="0"/>
              </a:rPr>
              <a:t>Paid licenses have hit 73% (+5pp vs Nov'25, +15pp vs Apr'25), but average spend has actually dropped to £47.71 (-£7.75 vs Nov'25) researchers are committing financially, just more deliberately.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endParaRPr lang="en-US" sz="1600" noProof="0" dirty="0">
              <a:solidFill>
                <a:schemeClr val="tx1"/>
              </a:solidFill>
              <a:latin typeface="Tenorite" panose="00000500000000000000" pitchFamily="2" charset="0"/>
            </a:endParaRP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Blip>
                <a:blip r:embed="rId2"/>
              </a:buBlip>
            </a:pPr>
            <a:r>
              <a:rPr lang="en-US" sz="1600" b="1" noProof="0" dirty="0">
                <a:solidFill>
                  <a:schemeClr val="tx1"/>
                </a:solidFill>
                <a:latin typeface="Tenorite" panose="00000500000000000000" pitchFamily="2" charset="0"/>
              </a:rPr>
              <a:t>Satisfaction is rising, especially for high-value tasks.</a:t>
            </a:r>
            <a:r>
              <a:rPr lang="en-US" sz="1600" noProof="0" dirty="0">
                <a:solidFill>
                  <a:schemeClr val="tx1"/>
                </a:solidFill>
                <a:latin typeface="Tenorite" panose="00000500000000000000" pitchFamily="2" charset="0"/>
              </a:rPr>
              <a:t> </a:t>
            </a:r>
            <a:br>
              <a:rPr lang="en-US" sz="1600" noProof="0" dirty="0">
                <a:solidFill>
                  <a:schemeClr val="tx1"/>
                </a:solidFill>
                <a:latin typeface="Tenorite" panose="00000500000000000000" pitchFamily="2" charset="0"/>
              </a:rPr>
            </a:br>
            <a:r>
              <a:rPr lang="en-US" sz="1400" noProof="0" dirty="0">
                <a:solidFill>
                  <a:schemeClr val="tx1"/>
                </a:solidFill>
                <a:latin typeface="Tenorite" panose="00000500000000000000" pitchFamily="2" charset="0"/>
              </a:rPr>
              <a:t>Analysis &amp; reporting satisfaction leads at 75% (+13pp vs Nov'25), while cost savings remain flat at just 39% proving efficiency gains and financial ROI are two very different stories.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endParaRPr lang="en-US" sz="1600" noProof="0" dirty="0">
              <a:solidFill>
                <a:schemeClr val="tx1"/>
              </a:solidFill>
              <a:latin typeface="Tenorite" panose="00000500000000000000" pitchFamily="2" charset="0"/>
            </a:endParaRP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Blip>
                <a:blip r:embed="rId2"/>
              </a:buBlip>
            </a:pPr>
            <a:r>
              <a:rPr lang="en-US" sz="1600" b="1" noProof="0" dirty="0">
                <a:solidFill>
                  <a:schemeClr val="tx1"/>
                </a:solidFill>
                <a:latin typeface="Tenorite" panose="00000500000000000000" pitchFamily="2" charset="0"/>
              </a:rPr>
              <a:t>Optimism is the outlier - it's declining. </a:t>
            </a:r>
            <a:br>
              <a:rPr lang="en-US" sz="1600" b="1" noProof="0" dirty="0">
                <a:solidFill>
                  <a:schemeClr val="tx1"/>
                </a:solidFill>
                <a:latin typeface="Tenorite" panose="00000500000000000000" pitchFamily="2" charset="0"/>
              </a:rPr>
            </a:br>
            <a:r>
              <a:rPr lang="en-US" sz="1400" noProof="0" dirty="0">
                <a:solidFill>
                  <a:schemeClr val="tx1"/>
                </a:solidFill>
                <a:latin typeface="Tenorite" panose="00000500000000000000" pitchFamily="2" charset="0"/>
              </a:rPr>
              <a:t>Despite all this growth, optimism about AI's future has fallen to 26% (-3pp vs Nov'25, -23pp vs Apr'25), while pessimism has risen the clearest tension in the whole dataset: more usage, less confidence.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endParaRPr lang="en-US" sz="1600" noProof="0" dirty="0">
              <a:solidFill>
                <a:schemeClr val="tx1"/>
              </a:solidFill>
              <a:latin typeface="Tenorite" panose="00000500000000000000" pitchFamily="2" charset="0"/>
            </a:endParaRP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Blip>
                <a:blip r:embed="rId2"/>
              </a:buBlip>
            </a:pPr>
            <a:r>
              <a:rPr lang="en-US" sz="1600" b="1" noProof="0" dirty="0">
                <a:solidFill>
                  <a:schemeClr val="tx1"/>
                </a:solidFill>
                <a:latin typeface="Tenorite" panose="00000500000000000000" pitchFamily="2" charset="0"/>
              </a:rPr>
              <a:t>The next wave is already forming. </a:t>
            </a:r>
            <a:br>
              <a:rPr lang="en-US" sz="1600" b="1" noProof="0" dirty="0">
                <a:solidFill>
                  <a:schemeClr val="tx1"/>
                </a:solidFill>
                <a:latin typeface="Tenorite" panose="00000500000000000000" pitchFamily="2" charset="0"/>
              </a:rPr>
            </a:br>
            <a:r>
              <a:rPr lang="en-US" sz="1400" noProof="0" dirty="0">
                <a:solidFill>
                  <a:schemeClr val="tx1"/>
                </a:solidFill>
                <a:latin typeface="Tenorite" panose="00000500000000000000" pitchFamily="2" charset="0"/>
              </a:rPr>
              <a:t>AI agent awareness is emerging (79% aware, 26% have tried them), mostly accessed via general AI tools rather than dedicated platforms early, promising, but still a small-base, early-adoption story.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8069E4-007C-5C46-48E9-CFD18EE57926}"/>
              </a:ext>
            </a:extLst>
          </p:cNvPr>
          <p:cNvSpPr txBox="1"/>
          <p:nvPr/>
        </p:nvSpPr>
        <p:spPr>
          <a:xfrm>
            <a:off x="9604779" y="6477860"/>
            <a:ext cx="1466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>
                <a:latin typeface="Tenorite" panose="00000500000000000000" pitchFamily="2" charset="0"/>
              </a:rPr>
              <a:t>For more info, visit</a:t>
            </a:r>
          </a:p>
        </p:txBody>
      </p:sp>
      <p:pic>
        <p:nvPicPr>
          <p:cNvPr id="17" name="Graphic 16" descr="World with solid fill">
            <a:hlinkClick r:id="rId3"/>
            <a:extLst>
              <a:ext uri="{FF2B5EF4-FFF2-40B4-BE49-F238E27FC236}">
                <a16:creationId xmlns:a16="http://schemas.microsoft.com/office/drawing/2014/main" id="{067BB2F3-F71A-3CE8-2096-5992106988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4295" y="6439050"/>
            <a:ext cx="354623" cy="354623"/>
          </a:xfrm>
          <a:prstGeom prst="rect">
            <a:avLst/>
          </a:prstGeom>
          <a:effectLst/>
        </p:spPr>
      </p:pic>
      <p:sp>
        <p:nvSpPr>
          <p:cNvPr id="19" name="Freeform: Shape 18">
            <a:hlinkClick r:id="rId5"/>
            <a:extLst>
              <a:ext uri="{FF2B5EF4-FFF2-40B4-BE49-F238E27FC236}">
                <a16:creationId xmlns:a16="http://schemas.microsoft.com/office/drawing/2014/main" id="{2ED68BC7-9FEB-1B95-A644-6FFFB4B5C1CC}"/>
              </a:ext>
            </a:extLst>
          </p:cNvPr>
          <p:cNvSpPr/>
          <p:nvPr/>
        </p:nvSpPr>
        <p:spPr>
          <a:xfrm>
            <a:off x="11413909" y="6477861"/>
            <a:ext cx="276999" cy="276999"/>
          </a:xfrm>
          <a:custGeom>
            <a:avLst/>
            <a:gdLst>
              <a:gd name="connsiteX0" fmla="*/ 42444 w 276999"/>
              <a:gd name="connsiteY0" fmla="*/ 105157 h 276999"/>
              <a:gd name="connsiteX1" fmla="*/ 42444 w 276999"/>
              <a:gd name="connsiteY1" fmla="*/ 238527 h 276999"/>
              <a:gd name="connsiteX2" fmla="*/ 83752 w 276999"/>
              <a:gd name="connsiteY2" fmla="*/ 238527 h 276999"/>
              <a:gd name="connsiteX3" fmla="*/ 83752 w 276999"/>
              <a:gd name="connsiteY3" fmla="*/ 105157 h 276999"/>
              <a:gd name="connsiteX4" fmla="*/ 189985 w 276999"/>
              <a:gd name="connsiteY4" fmla="*/ 101083 h 276999"/>
              <a:gd name="connsiteX5" fmla="*/ 149772 w 276999"/>
              <a:gd name="connsiteY5" fmla="*/ 123122 h 276999"/>
              <a:gd name="connsiteX6" fmla="*/ 149772 w 276999"/>
              <a:gd name="connsiteY6" fmla="*/ 105157 h 276999"/>
              <a:gd name="connsiteX7" fmla="*/ 110159 w 276999"/>
              <a:gd name="connsiteY7" fmla="*/ 105157 h 276999"/>
              <a:gd name="connsiteX8" fmla="*/ 110159 w 276999"/>
              <a:gd name="connsiteY8" fmla="*/ 238527 h 276999"/>
              <a:gd name="connsiteX9" fmla="*/ 149772 w 276999"/>
              <a:gd name="connsiteY9" fmla="*/ 238527 h 276999"/>
              <a:gd name="connsiteX10" fmla="*/ 149772 w 276999"/>
              <a:gd name="connsiteY10" fmla="*/ 168516 h 276999"/>
              <a:gd name="connsiteX11" fmla="*/ 174935 w 276999"/>
              <a:gd name="connsiteY11" fmla="*/ 138594 h 276999"/>
              <a:gd name="connsiteX12" fmla="*/ 197422 w 276999"/>
              <a:gd name="connsiteY12" fmla="*/ 168516 h 276999"/>
              <a:gd name="connsiteX13" fmla="*/ 197422 w 276999"/>
              <a:gd name="connsiteY13" fmla="*/ 238527 h 276999"/>
              <a:gd name="connsiteX14" fmla="*/ 238527 w 276999"/>
              <a:gd name="connsiteY14" fmla="*/ 238527 h 276999"/>
              <a:gd name="connsiteX15" fmla="*/ 238527 w 276999"/>
              <a:gd name="connsiteY15" fmla="*/ 154086 h 276999"/>
              <a:gd name="connsiteX16" fmla="*/ 189985 w 276999"/>
              <a:gd name="connsiteY16" fmla="*/ 101083 h 276999"/>
              <a:gd name="connsiteX17" fmla="*/ 62899 w 276999"/>
              <a:gd name="connsiteY17" fmla="*/ 38472 h 276999"/>
              <a:gd name="connsiteX18" fmla="*/ 38472 w 276999"/>
              <a:gd name="connsiteY18" fmla="*/ 63083 h 276999"/>
              <a:gd name="connsiteX19" fmla="*/ 62899 w 276999"/>
              <a:gd name="connsiteY19" fmla="*/ 87694 h 276999"/>
              <a:gd name="connsiteX20" fmla="*/ 87320 w 276999"/>
              <a:gd name="connsiteY20" fmla="*/ 63083 h 276999"/>
              <a:gd name="connsiteX21" fmla="*/ 62899 w 276999"/>
              <a:gd name="connsiteY21" fmla="*/ 38472 h 276999"/>
              <a:gd name="connsiteX22" fmla="*/ 30778 w 276999"/>
              <a:gd name="connsiteY22" fmla="*/ 0 h 276999"/>
              <a:gd name="connsiteX23" fmla="*/ 246221 w 276999"/>
              <a:gd name="connsiteY23" fmla="*/ 0 h 276999"/>
              <a:gd name="connsiteX24" fmla="*/ 276999 w 276999"/>
              <a:gd name="connsiteY24" fmla="*/ 30778 h 276999"/>
              <a:gd name="connsiteX25" fmla="*/ 276999 w 276999"/>
              <a:gd name="connsiteY25" fmla="*/ 246222 h 276999"/>
              <a:gd name="connsiteX26" fmla="*/ 246221 w 276999"/>
              <a:gd name="connsiteY26" fmla="*/ 276999 h 276999"/>
              <a:gd name="connsiteX27" fmla="*/ 30778 w 276999"/>
              <a:gd name="connsiteY27" fmla="*/ 276999 h 276999"/>
              <a:gd name="connsiteX28" fmla="*/ 0 w 276999"/>
              <a:gd name="connsiteY28" fmla="*/ 246222 h 276999"/>
              <a:gd name="connsiteX29" fmla="*/ 0 w 276999"/>
              <a:gd name="connsiteY29" fmla="*/ 30778 h 276999"/>
              <a:gd name="connsiteX30" fmla="*/ 30778 w 276999"/>
              <a:gd name="connsiteY30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999" h="276999">
                <a:moveTo>
                  <a:pt x="42444" y="105157"/>
                </a:moveTo>
                <a:lnTo>
                  <a:pt x="42444" y="238527"/>
                </a:lnTo>
                <a:lnTo>
                  <a:pt x="83752" y="238527"/>
                </a:lnTo>
                <a:lnTo>
                  <a:pt x="83752" y="105157"/>
                </a:lnTo>
                <a:close/>
                <a:moveTo>
                  <a:pt x="189985" y="101083"/>
                </a:moveTo>
                <a:cubicBezTo>
                  <a:pt x="161683" y="101083"/>
                  <a:pt x="149772" y="123122"/>
                  <a:pt x="149772" y="123122"/>
                </a:cubicBezTo>
                <a:lnTo>
                  <a:pt x="149772" y="105157"/>
                </a:lnTo>
                <a:lnTo>
                  <a:pt x="110159" y="105157"/>
                </a:lnTo>
                <a:lnTo>
                  <a:pt x="110159" y="238527"/>
                </a:lnTo>
                <a:lnTo>
                  <a:pt x="149772" y="238527"/>
                </a:lnTo>
                <a:lnTo>
                  <a:pt x="149772" y="168516"/>
                </a:lnTo>
                <a:cubicBezTo>
                  <a:pt x="149772" y="149757"/>
                  <a:pt x="158407" y="138594"/>
                  <a:pt x="174935" y="138594"/>
                </a:cubicBezTo>
                <a:cubicBezTo>
                  <a:pt x="190128" y="138594"/>
                  <a:pt x="197422" y="149321"/>
                  <a:pt x="197422" y="168516"/>
                </a:cubicBezTo>
                <a:lnTo>
                  <a:pt x="197422" y="238527"/>
                </a:lnTo>
                <a:lnTo>
                  <a:pt x="238527" y="238527"/>
                </a:lnTo>
                <a:lnTo>
                  <a:pt x="238527" y="154086"/>
                </a:lnTo>
                <a:cubicBezTo>
                  <a:pt x="238527" y="118358"/>
                  <a:pt x="218274" y="101083"/>
                  <a:pt x="189985" y="101083"/>
                </a:cubicBezTo>
                <a:close/>
                <a:moveTo>
                  <a:pt x="62899" y="38472"/>
                </a:moveTo>
                <a:cubicBezTo>
                  <a:pt x="49406" y="38472"/>
                  <a:pt x="38472" y="49492"/>
                  <a:pt x="38472" y="63083"/>
                </a:cubicBezTo>
                <a:cubicBezTo>
                  <a:pt x="38472" y="76674"/>
                  <a:pt x="49406" y="87694"/>
                  <a:pt x="62899" y="87694"/>
                </a:cubicBezTo>
                <a:cubicBezTo>
                  <a:pt x="76392" y="87694"/>
                  <a:pt x="87320" y="76674"/>
                  <a:pt x="87320" y="63083"/>
                </a:cubicBezTo>
                <a:cubicBezTo>
                  <a:pt x="87320" y="49492"/>
                  <a:pt x="76392" y="38472"/>
                  <a:pt x="62899" y="38472"/>
                </a:cubicBezTo>
                <a:close/>
                <a:moveTo>
                  <a:pt x="30778" y="0"/>
                </a:moveTo>
                <a:lnTo>
                  <a:pt x="246221" y="0"/>
                </a:lnTo>
                <a:cubicBezTo>
                  <a:pt x="263219" y="0"/>
                  <a:pt x="276999" y="13780"/>
                  <a:pt x="276999" y="30778"/>
                </a:cubicBezTo>
                <a:lnTo>
                  <a:pt x="276999" y="246222"/>
                </a:lnTo>
                <a:cubicBezTo>
                  <a:pt x="276999" y="263220"/>
                  <a:pt x="263219" y="276999"/>
                  <a:pt x="246221" y="276999"/>
                </a:cubicBezTo>
                <a:lnTo>
                  <a:pt x="30778" y="276999"/>
                </a:lnTo>
                <a:cubicBezTo>
                  <a:pt x="13780" y="276999"/>
                  <a:pt x="0" y="263220"/>
                  <a:pt x="0" y="246222"/>
                </a:cubicBezTo>
                <a:lnTo>
                  <a:pt x="0" y="30778"/>
                </a:lnTo>
                <a:cubicBezTo>
                  <a:pt x="0" y="13780"/>
                  <a:pt x="13780" y="0"/>
                  <a:pt x="30778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FD855B-6CFC-0A42-0083-40A081148507}"/>
              </a:ext>
            </a:extLst>
          </p:cNvPr>
          <p:cNvSpPr txBox="1"/>
          <p:nvPr/>
        </p:nvSpPr>
        <p:spPr>
          <a:xfrm>
            <a:off x="11698746" y="6473992"/>
            <a:ext cx="404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89C09E4-2A85-4655-B944-9586AF533737}" type="slidenum">
              <a:rPr lang="en-GB" sz="1400" b="1" noProof="0" smtClean="0">
                <a:latin typeface="Tenorite" panose="00000500000000000000" pitchFamily="2" charset="0"/>
              </a:rPr>
              <a:pPr algn="r"/>
              <a:t>2</a:t>
            </a:fld>
            <a:endParaRPr lang="en-GB" sz="1400" b="1" noProof="0">
              <a:latin typeface="Tenorite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241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EFA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60856D-8A3E-159B-E864-7915237EF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B5219D-10AE-23C7-4A19-BCF272B688DD}"/>
              </a:ext>
            </a:extLst>
          </p:cNvPr>
          <p:cNvSpPr txBox="1"/>
          <p:nvPr/>
        </p:nvSpPr>
        <p:spPr>
          <a:xfrm>
            <a:off x="439797" y="2694611"/>
            <a:ext cx="7328014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GB" sz="7200" b="1" noProof="0">
                <a:solidFill>
                  <a:schemeClr val="tx1">
                    <a:lumMod val="50000"/>
                    <a:lumOff val="50000"/>
                  </a:schemeClr>
                </a:solidFill>
                <a:latin typeface="Dolce Vita Heavy" panose="02000800000000000000" pitchFamily="2" charset="0"/>
              </a:rPr>
              <a:t>DEMOGRAPHICS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6ADF86-7895-9C8A-80C6-391239761425}"/>
              </a:ext>
            </a:extLst>
          </p:cNvPr>
          <p:cNvSpPr/>
          <p:nvPr/>
        </p:nvSpPr>
        <p:spPr>
          <a:xfrm>
            <a:off x="7183120" y="0"/>
            <a:ext cx="500888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6D385D-EDAA-A99F-84B5-8B42D2B9E94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83120" y="0"/>
            <a:ext cx="500888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3DBF82F0-D2C8-3101-EAC7-CFE1865A1AA9}"/>
              </a:ext>
            </a:extLst>
          </p:cNvPr>
          <p:cNvGrpSpPr/>
          <p:nvPr/>
        </p:nvGrpSpPr>
        <p:grpSpPr>
          <a:xfrm>
            <a:off x="580793" y="3734926"/>
            <a:ext cx="2521011" cy="63644"/>
            <a:chOff x="542693" y="3757786"/>
            <a:chExt cx="2521011" cy="4572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392114E-0EBA-3519-521E-E9D7B06D9052}"/>
                </a:ext>
              </a:extLst>
            </p:cNvPr>
            <p:cNvSpPr/>
            <p:nvPr/>
          </p:nvSpPr>
          <p:spPr>
            <a:xfrm>
              <a:off x="542693" y="3757787"/>
              <a:ext cx="840337" cy="45719"/>
            </a:xfrm>
            <a:prstGeom prst="rect">
              <a:avLst/>
            </a:prstGeom>
            <a:solidFill>
              <a:srgbClr val="C0B4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6887E20-6EAE-1CDE-8C4E-1F1F47177931}"/>
                </a:ext>
              </a:extLst>
            </p:cNvPr>
            <p:cNvSpPr/>
            <p:nvPr/>
          </p:nvSpPr>
          <p:spPr>
            <a:xfrm>
              <a:off x="1383030" y="3757786"/>
              <a:ext cx="840337" cy="45719"/>
            </a:xfrm>
            <a:prstGeom prst="rect">
              <a:avLst/>
            </a:prstGeom>
            <a:solidFill>
              <a:srgbClr val="0A64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5A998D1-9F15-940C-755B-479B7269A7D7}"/>
                </a:ext>
              </a:extLst>
            </p:cNvPr>
            <p:cNvSpPr/>
            <p:nvPr/>
          </p:nvSpPr>
          <p:spPr>
            <a:xfrm>
              <a:off x="2223367" y="3757786"/>
              <a:ext cx="840337" cy="45719"/>
            </a:xfrm>
            <a:prstGeom prst="rect">
              <a:avLst/>
            </a:prstGeom>
            <a:solidFill>
              <a:srgbClr val="1B88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</p:grpSp>
      <p:pic>
        <p:nvPicPr>
          <p:cNvPr id="19" name="Picture 1">
            <a:extLst>
              <a:ext uri="{FF2B5EF4-FFF2-40B4-BE49-F238E27FC236}">
                <a16:creationId xmlns:a16="http://schemas.microsoft.com/office/drawing/2014/main" id="{3DD42A1D-9B67-F751-EB03-8AE6CC4437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1803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0F0D775-175D-7993-3AC8-19E8EB112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3E25161-97CE-55C1-04B3-E16C1132D575}"/>
              </a:ext>
            </a:extLst>
          </p:cNvPr>
          <p:cNvSpPr/>
          <p:nvPr/>
        </p:nvSpPr>
        <p:spPr>
          <a:xfrm>
            <a:off x="439142" y="1305042"/>
            <a:ext cx="11204125" cy="4990278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BA65E7-B55F-D2C8-8433-2D42713FBA81}"/>
              </a:ext>
            </a:extLst>
          </p:cNvPr>
          <p:cNvSpPr txBox="1"/>
          <p:nvPr/>
        </p:nvSpPr>
        <p:spPr>
          <a:xfrm>
            <a:off x="1310031" y="6466248"/>
            <a:ext cx="8996019" cy="2224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Q19: 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How would you describe your main activity?</a:t>
            </a:r>
            <a:r>
              <a:rPr lang="en-GB" sz="900" b="1" noProof="0">
                <a:solidFill>
                  <a:prstClr val="black"/>
                </a:solidFill>
                <a:latin typeface="Tenorite" panose="00000500000000000000" pitchFamily="2" charset="0"/>
              </a:rPr>
              <a:t> Q: </a:t>
            </a:r>
            <a:r>
              <a:rPr lang="en-GB" sz="900" noProof="0">
                <a:solidFill>
                  <a:prstClr val="black"/>
                </a:solidFill>
                <a:latin typeface="Tenorite" panose="00000500000000000000" pitchFamily="2" charset="0"/>
              </a:rPr>
              <a:t>How old are you?  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Base: Nov’25 (125), Apr’25 (104), Jun’26 (</a:t>
            </a:r>
            <a:r>
              <a:rPr lang="en-GB" sz="900" b="1" u="sng" noProof="0">
                <a:solidFill>
                  <a:prstClr val="black"/>
                </a:solidFill>
                <a:latin typeface="Tenorite" panose="00000500000000000000" pitchFamily="2" charset="0"/>
              </a:rPr>
              <a:t>116</a:t>
            </a:r>
            <a:r>
              <a:rPr kumimoji="0" lang="en-GB" sz="9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)</a:t>
            </a:r>
            <a:endParaRPr kumimoji="0" lang="en-GB" sz="9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EF6AF4-C559-C42C-A38B-49C1F79E8759}"/>
              </a:ext>
            </a:extLst>
          </p:cNvPr>
          <p:cNvSpPr txBox="1"/>
          <p:nvPr/>
        </p:nvSpPr>
        <p:spPr>
          <a:xfrm>
            <a:off x="406849" y="119296"/>
            <a:ext cx="11541311" cy="78431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Qual specialists remain the dominant group, with a stronger skew toward 50–59 year olds in Jun ‘26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B8F730E-585C-2557-249C-79E887F720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2034382"/>
              </p:ext>
            </p:extLst>
          </p:nvPr>
        </p:nvGraphicFramePr>
        <p:xfrm>
          <a:off x="439143" y="1709211"/>
          <a:ext cx="5551436" cy="4322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369E360-B00C-240B-7B8D-CA2F90E0B976}"/>
              </a:ext>
            </a:extLst>
          </p:cNvPr>
          <p:cNvSpPr txBox="1"/>
          <p:nvPr/>
        </p:nvSpPr>
        <p:spPr>
          <a:xfrm>
            <a:off x="439143" y="1330944"/>
            <a:ext cx="5551436" cy="315536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noProof="0">
                <a:solidFill>
                  <a:schemeClr val="tx1"/>
                </a:solidFill>
                <a:latin typeface="Tenorite" panose="00000500000000000000" pitchFamily="2" charset="0"/>
              </a:rPr>
              <a:t>Main activity in market research</a:t>
            </a:r>
            <a:endParaRPr lang="en-GB" noProof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4C0668-9392-455C-A44F-05BD0B59BB86}"/>
              </a:ext>
            </a:extLst>
          </p:cNvPr>
          <p:cNvSpPr txBox="1"/>
          <p:nvPr/>
        </p:nvSpPr>
        <p:spPr>
          <a:xfrm>
            <a:off x="9604779" y="6477860"/>
            <a:ext cx="1466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>
                <a:latin typeface="Tenorite" panose="00000500000000000000" pitchFamily="2" charset="0"/>
              </a:rPr>
              <a:t>For more info, visit</a:t>
            </a:r>
          </a:p>
        </p:txBody>
      </p:sp>
      <p:pic>
        <p:nvPicPr>
          <p:cNvPr id="12" name="Graphic 11" descr="World with solid fill">
            <a:hlinkClick r:id="rId3"/>
            <a:extLst>
              <a:ext uri="{FF2B5EF4-FFF2-40B4-BE49-F238E27FC236}">
                <a16:creationId xmlns:a16="http://schemas.microsoft.com/office/drawing/2014/main" id="{B0E69699-16A7-2756-7438-CEF0690B3E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4295" y="6439050"/>
            <a:ext cx="354623" cy="354623"/>
          </a:xfrm>
          <a:prstGeom prst="rect">
            <a:avLst/>
          </a:prstGeom>
          <a:effectLst/>
        </p:spPr>
      </p:pic>
      <p:sp>
        <p:nvSpPr>
          <p:cNvPr id="13" name="Freeform: Shape 12">
            <a:hlinkClick r:id="rId5"/>
            <a:extLst>
              <a:ext uri="{FF2B5EF4-FFF2-40B4-BE49-F238E27FC236}">
                <a16:creationId xmlns:a16="http://schemas.microsoft.com/office/drawing/2014/main" id="{7326DFCC-F857-17DB-3F11-904EE352F095}"/>
              </a:ext>
            </a:extLst>
          </p:cNvPr>
          <p:cNvSpPr/>
          <p:nvPr/>
        </p:nvSpPr>
        <p:spPr>
          <a:xfrm>
            <a:off x="11413909" y="6477861"/>
            <a:ext cx="276999" cy="276999"/>
          </a:xfrm>
          <a:custGeom>
            <a:avLst/>
            <a:gdLst>
              <a:gd name="connsiteX0" fmla="*/ 42444 w 276999"/>
              <a:gd name="connsiteY0" fmla="*/ 105157 h 276999"/>
              <a:gd name="connsiteX1" fmla="*/ 42444 w 276999"/>
              <a:gd name="connsiteY1" fmla="*/ 238527 h 276999"/>
              <a:gd name="connsiteX2" fmla="*/ 83752 w 276999"/>
              <a:gd name="connsiteY2" fmla="*/ 238527 h 276999"/>
              <a:gd name="connsiteX3" fmla="*/ 83752 w 276999"/>
              <a:gd name="connsiteY3" fmla="*/ 105157 h 276999"/>
              <a:gd name="connsiteX4" fmla="*/ 189985 w 276999"/>
              <a:gd name="connsiteY4" fmla="*/ 101083 h 276999"/>
              <a:gd name="connsiteX5" fmla="*/ 149772 w 276999"/>
              <a:gd name="connsiteY5" fmla="*/ 123122 h 276999"/>
              <a:gd name="connsiteX6" fmla="*/ 149772 w 276999"/>
              <a:gd name="connsiteY6" fmla="*/ 105157 h 276999"/>
              <a:gd name="connsiteX7" fmla="*/ 110159 w 276999"/>
              <a:gd name="connsiteY7" fmla="*/ 105157 h 276999"/>
              <a:gd name="connsiteX8" fmla="*/ 110159 w 276999"/>
              <a:gd name="connsiteY8" fmla="*/ 238527 h 276999"/>
              <a:gd name="connsiteX9" fmla="*/ 149772 w 276999"/>
              <a:gd name="connsiteY9" fmla="*/ 238527 h 276999"/>
              <a:gd name="connsiteX10" fmla="*/ 149772 w 276999"/>
              <a:gd name="connsiteY10" fmla="*/ 168516 h 276999"/>
              <a:gd name="connsiteX11" fmla="*/ 174935 w 276999"/>
              <a:gd name="connsiteY11" fmla="*/ 138594 h 276999"/>
              <a:gd name="connsiteX12" fmla="*/ 197422 w 276999"/>
              <a:gd name="connsiteY12" fmla="*/ 168516 h 276999"/>
              <a:gd name="connsiteX13" fmla="*/ 197422 w 276999"/>
              <a:gd name="connsiteY13" fmla="*/ 238527 h 276999"/>
              <a:gd name="connsiteX14" fmla="*/ 238527 w 276999"/>
              <a:gd name="connsiteY14" fmla="*/ 238527 h 276999"/>
              <a:gd name="connsiteX15" fmla="*/ 238527 w 276999"/>
              <a:gd name="connsiteY15" fmla="*/ 154086 h 276999"/>
              <a:gd name="connsiteX16" fmla="*/ 189985 w 276999"/>
              <a:gd name="connsiteY16" fmla="*/ 101083 h 276999"/>
              <a:gd name="connsiteX17" fmla="*/ 62899 w 276999"/>
              <a:gd name="connsiteY17" fmla="*/ 38472 h 276999"/>
              <a:gd name="connsiteX18" fmla="*/ 38472 w 276999"/>
              <a:gd name="connsiteY18" fmla="*/ 63083 h 276999"/>
              <a:gd name="connsiteX19" fmla="*/ 62899 w 276999"/>
              <a:gd name="connsiteY19" fmla="*/ 87694 h 276999"/>
              <a:gd name="connsiteX20" fmla="*/ 87320 w 276999"/>
              <a:gd name="connsiteY20" fmla="*/ 63083 h 276999"/>
              <a:gd name="connsiteX21" fmla="*/ 62899 w 276999"/>
              <a:gd name="connsiteY21" fmla="*/ 38472 h 276999"/>
              <a:gd name="connsiteX22" fmla="*/ 30778 w 276999"/>
              <a:gd name="connsiteY22" fmla="*/ 0 h 276999"/>
              <a:gd name="connsiteX23" fmla="*/ 246221 w 276999"/>
              <a:gd name="connsiteY23" fmla="*/ 0 h 276999"/>
              <a:gd name="connsiteX24" fmla="*/ 276999 w 276999"/>
              <a:gd name="connsiteY24" fmla="*/ 30778 h 276999"/>
              <a:gd name="connsiteX25" fmla="*/ 276999 w 276999"/>
              <a:gd name="connsiteY25" fmla="*/ 246222 h 276999"/>
              <a:gd name="connsiteX26" fmla="*/ 246221 w 276999"/>
              <a:gd name="connsiteY26" fmla="*/ 276999 h 276999"/>
              <a:gd name="connsiteX27" fmla="*/ 30778 w 276999"/>
              <a:gd name="connsiteY27" fmla="*/ 276999 h 276999"/>
              <a:gd name="connsiteX28" fmla="*/ 0 w 276999"/>
              <a:gd name="connsiteY28" fmla="*/ 246222 h 276999"/>
              <a:gd name="connsiteX29" fmla="*/ 0 w 276999"/>
              <a:gd name="connsiteY29" fmla="*/ 30778 h 276999"/>
              <a:gd name="connsiteX30" fmla="*/ 30778 w 276999"/>
              <a:gd name="connsiteY30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999" h="276999">
                <a:moveTo>
                  <a:pt x="42444" y="105157"/>
                </a:moveTo>
                <a:lnTo>
                  <a:pt x="42444" y="238527"/>
                </a:lnTo>
                <a:lnTo>
                  <a:pt x="83752" y="238527"/>
                </a:lnTo>
                <a:lnTo>
                  <a:pt x="83752" y="105157"/>
                </a:lnTo>
                <a:close/>
                <a:moveTo>
                  <a:pt x="189985" y="101083"/>
                </a:moveTo>
                <a:cubicBezTo>
                  <a:pt x="161683" y="101083"/>
                  <a:pt x="149772" y="123122"/>
                  <a:pt x="149772" y="123122"/>
                </a:cubicBezTo>
                <a:lnTo>
                  <a:pt x="149772" y="105157"/>
                </a:lnTo>
                <a:lnTo>
                  <a:pt x="110159" y="105157"/>
                </a:lnTo>
                <a:lnTo>
                  <a:pt x="110159" y="238527"/>
                </a:lnTo>
                <a:lnTo>
                  <a:pt x="149772" y="238527"/>
                </a:lnTo>
                <a:lnTo>
                  <a:pt x="149772" y="168516"/>
                </a:lnTo>
                <a:cubicBezTo>
                  <a:pt x="149772" y="149757"/>
                  <a:pt x="158407" y="138594"/>
                  <a:pt x="174935" y="138594"/>
                </a:cubicBezTo>
                <a:cubicBezTo>
                  <a:pt x="190128" y="138594"/>
                  <a:pt x="197422" y="149321"/>
                  <a:pt x="197422" y="168516"/>
                </a:cubicBezTo>
                <a:lnTo>
                  <a:pt x="197422" y="238527"/>
                </a:lnTo>
                <a:lnTo>
                  <a:pt x="238527" y="238527"/>
                </a:lnTo>
                <a:lnTo>
                  <a:pt x="238527" y="154086"/>
                </a:lnTo>
                <a:cubicBezTo>
                  <a:pt x="238527" y="118358"/>
                  <a:pt x="218274" y="101083"/>
                  <a:pt x="189985" y="101083"/>
                </a:cubicBezTo>
                <a:close/>
                <a:moveTo>
                  <a:pt x="62899" y="38472"/>
                </a:moveTo>
                <a:cubicBezTo>
                  <a:pt x="49406" y="38472"/>
                  <a:pt x="38472" y="49492"/>
                  <a:pt x="38472" y="63083"/>
                </a:cubicBezTo>
                <a:cubicBezTo>
                  <a:pt x="38472" y="76674"/>
                  <a:pt x="49406" y="87694"/>
                  <a:pt x="62899" y="87694"/>
                </a:cubicBezTo>
                <a:cubicBezTo>
                  <a:pt x="76392" y="87694"/>
                  <a:pt x="87320" y="76674"/>
                  <a:pt x="87320" y="63083"/>
                </a:cubicBezTo>
                <a:cubicBezTo>
                  <a:pt x="87320" y="49492"/>
                  <a:pt x="76392" y="38472"/>
                  <a:pt x="62899" y="38472"/>
                </a:cubicBezTo>
                <a:close/>
                <a:moveTo>
                  <a:pt x="30778" y="0"/>
                </a:moveTo>
                <a:lnTo>
                  <a:pt x="246221" y="0"/>
                </a:lnTo>
                <a:cubicBezTo>
                  <a:pt x="263219" y="0"/>
                  <a:pt x="276999" y="13780"/>
                  <a:pt x="276999" y="30778"/>
                </a:cubicBezTo>
                <a:lnTo>
                  <a:pt x="276999" y="246222"/>
                </a:lnTo>
                <a:cubicBezTo>
                  <a:pt x="276999" y="263220"/>
                  <a:pt x="263219" y="276999"/>
                  <a:pt x="246221" y="276999"/>
                </a:cubicBezTo>
                <a:lnTo>
                  <a:pt x="30778" y="276999"/>
                </a:lnTo>
                <a:cubicBezTo>
                  <a:pt x="13780" y="276999"/>
                  <a:pt x="0" y="263220"/>
                  <a:pt x="0" y="246222"/>
                </a:cubicBezTo>
                <a:lnTo>
                  <a:pt x="0" y="30778"/>
                </a:lnTo>
                <a:cubicBezTo>
                  <a:pt x="0" y="13780"/>
                  <a:pt x="13780" y="0"/>
                  <a:pt x="30778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D313E3-52D1-3918-4960-169CDFFA70D3}"/>
              </a:ext>
            </a:extLst>
          </p:cNvPr>
          <p:cNvSpPr txBox="1"/>
          <p:nvPr/>
        </p:nvSpPr>
        <p:spPr>
          <a:xfrm>
            <a:off x="11698746" y="6473992"/>
            <a:ext cx="404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89C09E4-2A85-4655-B944-9586AF533737}" type="slidenum">
              <a:rPr lang="en-GB" sz="1400" b="1" noProof="0" smtClean="0">
                <a:latin typeface="Tenorite" panose="00000500000000000000" pitchFamily="2" charset="0"/>
              </a:rPr>
              <a:pPr algn="r"/>
              <a:t>4</a:t>
            </a:fld>
            <a:endParaRPr lang="en-GB" sz="1400" b="1" noProof="0">
              <a:latin typeface="Tenorite" panose="00000500000000000000" pitchFamily="2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553B397-5885-2063-46E8-6FAA35EA95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2251517"/>
              </p:ext>
            </p:extLst>
          </p:nvPr>
        </p:nvGraphicFramePr>
        <p:xfrm>
          <a:off x="6080135" y="1709259"/>
          <a:ext cx="5563132" cy="4325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910E4A-A9D9-49EC-EF37-B02C29126750}"/>
              </a:ext>
            </a:extLst>
          </p:cNvPr>
          <p:cNvCxnSpPr>
            <a:cxnSpLocks/>
          </p:cNvCxnSpPr>
          <p:nvPr/>
        </p:nvCxnSpPr>
        <p:spPr>
          <a:xfrm>
            <a:off x="6041204" y="1574934"/>
            <a:ext cx="0" cy="4548557"/>
          </a:xfrm>
          <a:prstGeom prst="line">
            <a:avLst/>
          </a:prstGeom>
          <a:ln w="158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58A1FE8-A9DA-FBDB-CADA-AEB3360657A4}"/>
              </a:ext>
            </a:extLst>
          </p:cNvPr>
          <p:cNvSpPr txBox="1"/>
          <p:nvPr/>
        </p:nvSpPr>
        <p:spPr>
          <a:xfrm>
            <a:off x="6091830" y="1330944"/>
            <a:ext cx="5563131" cy="315536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noProof="0">
                <a:solidFill>
                  <a:schemeClr val="tx1"/>
                </a:solidFill>
                <a:latin typeface="Tenorite" panose="00000500000000000000" pitchFamily="2" charset="0"/>
              </a:rPr>
              <a:t>Age groups</a:t>
            </a:r>
            <a:endParaRPr lang="en-GB" noProof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290BA80-3545-E91D-E7A9-6C3079821D95}"/>
              </a:ext>
            </a:extLst>
          </p:cNvPr>
          <p:cNvSpPr/>
          <p:nvPr/>
        </p:nvSpPr>
        <p:spPr>
          <a:xfrm>
            <a:off x="2304850" y="4018629"/>
            <a:ext cx="436446" cy="120954"/>
          </a:xfrm>
          <a:prstGeom prst="roundRect">
            <a:avLst/>
          </a:prstGeom>
          <a:solidFill>
            <a:srgbClr val="FE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r>
              <a:rPr lang="en-GB" sz="1200" noProof="0">
                <a:solidFill>
                  <a:schemeClr val="tx1">
                    <a:lumMod val="75000"/>
                    <a:lumOff val="25000"/>
                  </a:schemeClr>
                </a:solidFill>
                <a:latin typeface="Tenorite" panose="00000500000000000000" pitchFamily="2" charset="0"/>
              </a:rPr>
              <a:t>NA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62FDA5E-9812-A0AE-4FBF-C5299737F19E}"/>
              </a:ext>
            </a:extLst>
          </p:cNvPr>
          <p:cNvSpPr/>
          <p:nvPr/>
        </p:nvSpPr>
        <p:spPr>
          <a:xfrm>
            <a:off x="2304850" y="3870656"/>
            <a:ext cx="436446" cy="120954"/>
          </a:xfrm>
          <a:prstGeom prst="roundRect">
            <a:avLst/>
          </a:prstGeom>
          <a:solidFill>
            <a:srgbClr val="FE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r>
              <a:rPr lang="en-GB" sz="12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Tenorite" panose="00000500000000000000" pitchFamily="2" charset="0"/>
              </a:rPr>
              <a:t>NA</a:t>
            </a:r>
          </a:p>
        </p:txBody>
      </p:sp>
    </p:spTree>
    <p:extLst>
      <p:ext uri="{BB962C8B-B14F-4D97-AF65-F5344CB8AC3E}">
        <p14:creationId xmlns:p14="http://schemas.microsoft.com/office/powerpoint/2010/main" val="516521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451FE8A-81C2-4BC1-E51F-D7379031D1F9}"/>
              </a:ext>
            </a:extLst>
          </p:cNvPr>
          <p:cNvSpPr/>
          <p:nvPr/>
        </p:nvSpPr>
        <p:spPr>
          <a:xfrm>
            <a:off x="7183120" y="0"/>
            <a:ext cx="5008880" cy="6858000"/>
          </a:xfrm>
          <a:prstGeom prst="rect">
            <a:avLst/>
          </a:prstGeom>
          <a:gradFill>
            <a:gsLst>
              <a:gs pos="75000">
                <a:srgbClr val="0000AC"/>
              </a:gs>
              <a:gs pos="0">
                <a:schemeClr val="tx1"/>
              </a:gs>
              <a:gs pos="100000">
                <a:schemeClr val="accent4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6D329C-FA86-1FA7-B2B3-D1C0BA302427}"/>
              </a:ext>
            </a:extLst>
          </p:cNvPr>
          <p:cNvSpPr txBox="1"/>
          <p:nvPr/>
        </p:nvSpPr>
        <p:spPr>
          <a:xfrm>
            <a:off x="384165" y="2274838"/>
            <a:ext cx="6798953" cy="230832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7200" b="1">
                <a:solidFill>
                  <a:schemeClr val="tx1">
                    <a:lumMod val="50000"/>
                    <a:lumOff val="50000"/>
                  </a:schemeClr>
                </a:solidFill>
                <a:latin typeface="Dolce Vita Heavy" panose="02000800000000000000" pitchFamily="2" charset="0"/>
              </a:defRPr>
            </a:lvl1pPr>
          </a:lstStyle>
          <a:p>
            <a:r>
              <a:rPr lang="en-GB" noProof="0" dirty="0">
                <a:solidFill>
                  <a:schemeClr val="accent1"/>
                </a:solidFill>
              </a:rPr>
              <a:t>AI</a:t>
            </a:r>
            <a:r>
              <a:rPr lang="en-GB" noProof="0" dirty="0"/>
              <a:t> USAGE AND ADOPTION</a:t>
            </a:r>
            <a:endParaRPr lang="en-GB" noProof="0" dirty="0">
              <a:solidFill>
                <a:schemeClr val="accent1"/>
              </a:solidFill>
            </a:endParaRP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2A93201B-796F-E99F-9DB0-970A1E1F43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62906" y="68968"/>
            <a:ext cx="381965" cy="330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9965293-0F72-A44C-4A0C-FFCA084A4E3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83118" y="-1"/>
            <a:ext cx="5008883" cy="685800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F7C0506-D25C-2EBF-18AC-C2197E9F61BD}"/>
              </a:ext>
            </a:extLst>
          </p:cNvPr>
          <p:cNvGrpSpPr/>
          <p:nvPr/>
        </p:nvGrpSpPr>
        <p:grpSpPr>
          <a:xfrm>
            <a:off x="455283" y="4435966"/>
            <a:ext cx="2521011" cy="63644"/>
            <a:chOff x="542693" y="3757786"/>
            <a:chExt cx="2521011" cy="4572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E8A9A9C-5BA3-6364-00FC-EF29F63CE176}"/>
                </a:ext>
              </a:extLst>
            </p:cNvPr>
            <p:cNvSpPr/>
            <p:nvPr/>
          </p:nvSpPr>
          <p:spPr>
            <a:xfrm>
              <a:off x="542693" y="3757787"/>
              <a:ext cx="840337" cy="45719"/>
            </a:xfrm>
            <a:prstGeom prst="rect">
              <a:avLst/>
            </a:prstGeom>
            <a:solidFill>
              <a:srgbClr val="C0B4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FC9F298-1FD3-BA8D-AEAA-AAC48EB3A6F1}"/>
                </a:ext>
              </a:extLst>
            </p:cNvPr>
            <p:cNvSpPr/>
            <p:nvPr/>
          </p:nvSpPr>
          <p:spPr>
            <a:xfrm>
              <a:off x="1383030" y="3757786"/>
              <a:ext cx="840337" cy="45719"/>
            </a:xfrm>
            <a:prstGeom prst="rect">
              <a:avLst/>
            </a:prstGeom>
            <a:solidFill>
              <a:srgbClr val="0A64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F48C095-B462-0671-BD5A-8E3591FB6AF8}"/>
                </a:ext>
              </a:extLst>
            </p:cNvPr>
            <p:cNvSpPr/>
            <p:nvPr/>
          </p:nvSpPr>
          <p:spPr>
            <a:xfrm>
              <a:off x="2223367" y="3757786"/>
              <a:ext cx="840337" cy="45719"/>
            </a:xfrm>
            <a:prstGeom prst="rect">
              <a:avLst/>
            </a:prstGeom>
            <a:solidFill>
              <a:srgbClr val="1B88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</p:grpSp>
    </p:spTree>
    <p:extLst>
      <p:ext uri="{BB962C8B-B14F-4D97-AF65-F5344CB8AC3E}">
        <p14:creationId xmlns:p14="http://schemas.microsoft.com/office/powerpoint/2010/main" val="2642606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17864-0822-61AD-C1E9-37301FDCF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5E7B2E8-2429-7F71-B880-E7B7849D3EAC}"/>
              </a:ext>
            </a:extLst>
          </p:cNvPr>
          <p:cNvSpPr/>
          <p:nvPr/>
        </p:nvSpPr>
        <p:spPr>
          <a:xfrm>
            <a:off x="439142" y="921477"/>
            <a:ext cx="11204125" cy="5354181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C1733E-21FE-A0CA-C0FA-68F5A1568353}"/>
              </a:ext>
            </a:extLst>
          </p:cNvPr>
          <p:cNvSpPr txBox="1"/>
          <p:nvPr/>
        </p:nvSpPr>
        <p:spPr>
          <a:xfrm>
            <a:off x="1310031" y="6466248"/>
            <a:ext cx="8996019" cy="3358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900" b="1" noProof="0">
                <a:latin typeface="Tenorite" panose="00000500000000000000" pitchFamily="2" charset="0"/>
              </a:rPr>
              <a:t>Q1: </a:t>
            </a:r>
            <a:r>
              <a:rPr lang="en-GB" sz="900" noProof="0">
                <a:latin typeface="Tenorite" panose="00000500000000000000" pitchFamily="2" charset="0"/>
              </a:rPr>
              <a:t>Which, if any, of the following tasks do you perform using AI tools? TICK ALL THAT APPLY    </a:t>
            </a:r>
            <a:br>
              <a:rPr lang="en-GB" sz="900" noProof="0">
                <a:latin typeface="Tenorite" panose="00000500000000000000" pitchFamily="2" charset="0"/>
              </a:rPr>
            </a:br>
            <a:r>
              <a:rPr lang="en-GB" sz="900" b="1" u="sng" noProof="0">
                <a:latin typeface="Tenorite" panose="00000500000000000000" pitchFamily="2" charset="0"/>
              </a:rPr>
              <a:t>Base: Nov’25 (125), Apr’25 (104),</a:t>
            </a:r>
            <a:r>
              <a:rPr lang="en-GB" sz="900" b="1" u="sng" noProof="0">
                <a:solidFill>
                  <a:prstClr val="black"/>
                </a:solidFill>
                <a:latin typeface="Tenorite" panose="00000500000000000000" pitchFamily="2" charset="0"/>
              </a:rPr>
              <a:t> Jun’26 (116)</a:t>
            </a:r>
            <a:endParaRPr lang="en-GB" sz="900" b="1" u="sng" noProof="0">
              <a:latin typeface="Tenorite" panose="00000500000000000000" pitchFamily="2" charset="0"/>
            </a:endParaRPr>
          </a:p>
          <a:p>
            <a:pPr>
              <a:lnSpc>
                <a:spcPct val="80000"/>
              </a:lnSpc>
            </a:pPr>
            <a:r>
              <a:rPr lang="en-GB" sz="900" b="1" noProof="0">
                <a:latin typeface="Tenorite" panose="00000500000000000000" pitchFamily="2" charset="0"/>
              </a:rPr>
              <a:t>NA = Not applicable </a:t>
            </a:r>
            <a:r>
              <a:rPr lang="en-GB" sz="900" noProof="0">
                <a:latin typeface="Tenorite" panose="00000500000000000000" pitchFamily="2" charset="0"/>
              </a:rPr>
              <a:t>(this option is not available in W1 or W2)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743F82-A867-B421-CD55-8B25593A9824}"/>
              </a:ext>
            </a:extLst>
          </p:cNvPr>
          <p:cNvSpPr txBox="1"/>
          <p:nvPr/>
        </p:nvSpPr>
        <p:spPr>
          <a:xfrm>
            <a:off x="406849" y="137159"/>
            <a:ext cx="11539728" cy="78431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800" b="1" noProof="0" dirty="0">
                <a:solidFill>
                  <a:srgbClr val="7F7F7F"/>
                </a:solidFill>
                <a:latin typeface="Tenorite" panose="00000500000000000000" pitchFamily="2" charset="0"/>
              </a:rPr>
              <a:t>AI use continues to broaden across research tasks, with non-user rates falling to just 2% in jun'26</a:t>
            </a:r>
            <a:endParaRPr lang="en-GB" sz="2800" b="1" noProof="0" dirty="0">
              <a:solidFill>
                <a:srgbClr val="7F7F7F"/>
              </a:solidFill>
              <a:latin typeface="Tenorite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37F0B8-559D-7562-7180-0103CE1385B9}"/>
              </a:ext>
            </a:extLst>
          </p:cNvPr>
          <p:cNvSpPr txBox="1"/>
          <p:nvPr/>
        </p:nvSpPr>
        <p:spPr>
          <a:xfrm>
            <a:off x="539584" y="982989"/>
            <a:ext cx="6237523" cy="53713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800" b="1" noProof="0" dirty="0">
                <a:solidFill>
                  <a:schemeClr val="tx1"/>
                </a:solidFill>
                <a:latin typeface="Tenorite" panose="00000500000000000000" pitchFamily="2" charset="0"/>
              </a:rPr>
              <a:t>Tasks performed using AI tools</a:t>
            </a: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>
                <a:latin typeface="Tenorite" panose="00000500000000000000" pitchFamily="2" charset="0"/>
              </a:rPr>
              <a:t>Average % of researchers</a:t>
            </a:r>
            <a:endParaRPr lang="en-GB" sz="1800" noProof="0" dirty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D9E224-561E-C751-8CD9-8A033A6F3313}"/>
              </a:ext>
            </a:extLst>
          </p:cNvPr>
          <p:cNvSpPr txBox="1"/>
          <p:nvPr/>
        </p:nvSpPr>
        <p:spPr>
          <a:xfrm>
            <a:off x="9604779" y="6477860"/>
            <a:ext cx="1466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>
                <a:latin typeface="Tenorite" panose="00000500000000000000" pitchFamily="2" charset="0"/>
              </a:rPr>
              <a:t>For more info, visit</a:t>
            </a:r>
          </a:p>
        </p:txBody>
      </p:sp>
      <p:pic>
        <p:nvPicPr>
          <p:cNvPr id="12" name="Graphic 11" descr="World with solid fill">
            <a:hlinkClick r:id="rId3"/>
            <a:extLst>
              <a:ext uri="{FF2B5EF4-FFF2-40B4-BE49-F238E27FC236}">
                <a16:creationId xmlns:a16="http://schemas.microsoft.com/office/drawing/2014/main" id="{0F112F22-14A4-EA5D-F66A-4997DC13F5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4295" y="6439050"/>
            <a:ext cx="354623" cy="354623"/>
          </a:xfrm>
          <a:prstGeom prst="rect">
            <a:avLst/>
          </a:prstGeom>
          <a:effectLst/>
        </p:spPr>
      </p:pic>
      <p:sp>
        <p:nvSpPr>
          <p:cNvPr id="13" name="Freeform: Shape 12">
            <a:hlinkClick r:id="rId5"/>
            <a:extLst>
              <a:ext uri="{FF2B5EF4-FFF2-40B4-BE49-F238E27FC236}">
                <a16:creationId xmlns:a16="http://schemas.microsoft.com/office/drawing/2014/main" id="{3A215D21-5786-267F-C45D-D0BF035C7BC7}"/>
              </a:ext>
            </a:extLst>
          </p:cNvPr>
          <p:cNvSpPr/>
          <p:nvPr/>
        </p:nvSpPr>
        <p:spPr>
          <a:xfrm>
            <a:off x="11413909" y="6477861"/>
            <a:ext cx="276999" cy="276999"/>
          </a:xfrm>
          <a:custGeom>
            <a:avLst/>
            <a:gdLst>
              <a:gd name="connsiteX0" fmla="*/ 42444 w 276999"/>
              <a:gd name="connsiteY0" fmla="*/ 105157 h 276999"/>
              <a:gd name="connsiteX1" fmla="*/ 42444 w 276999"/>
              <a:gd name="connsiteY1" fmla="*/ 238527 h 276999"/>
              <a:gd name="connsiteX2" fmla="*/ 83752 w 276999"/>
              <a:gd name="connsiteY2" fmla="*/ 238527 h 276999"/>
              <a:gd name="connsiteX3" fmla="*/ 83752 w 276999"/>
              <a:gd name="connsiteY3" fmla="*/ 105157 h 276999"/>
              <a:gd name="connsiteX4" fmla="*/ 189985 w 276999"/>
              <a:gd name="connsiteY4" fmla="*/ 101083 h 276999"/>
              <a:gd name="connsiteX5" fmla="*/ 149772 w 276999"/>
              <a:gd name="connsiteY5" fmla="*/ 123122 h 276999"/>
              <a:gd name="connsiteX6" fmla="*/ 149772 w 276999"/>
              <a:gd name="connsiteY6" fmla="*/ 105157 h 276999"/>
              <a:gd name="connsiteX7" fmla="*/ 110159 w 276999"/>
              <a:gd name="connsiteY7" fmla="*/ 105157 h 276999"/>
              <a:gd name="connsiteX8" fmla="*/ 110159 w 276999"/>
              <a:gd name="connsiteY8" fmla="*/ 238527 h 276999"/>
              <a:gd name="connsiteX9" fmla="*/ 149772 w 276999"/>
              <a:gd name="connsiteY9" fmla="*/ 238527 h 276999"/>
              <a:gd name="connsiteX10" fmla="*/ 149772 w 276999"/>
              <a:gd name="connsiteY10" fmla="*/ 168516 h 276999"/>
              <a:gd name="connsiteX11" fmla="*/ 174935 w 276999"/>
              <a:gd name="connsiteY11" fmla="*/ 138594 h 276999"/>
              <a:gd name="connsiteX12" fmla="*/ 197422 w 276999"/>
              <a:gd name="connsiteY12" fmla="*/ 168516 h 276999"/>
              <a:gd name="connsiteX13" fmla="*/ 197422 w 276999"/>
              <a:gd name="connsiteY13" fmla="*/ 238527 h 276999"/>
              <a:gd name="connsiteX14" fmla="*/ 238527 w 276999"/>
              <a:gd name="connsiteY14" fmla="*/ 238527 h 276999"/>
              <a:gd name="connsiteX15" fmla="*/ 238527 w 276999"/>
              <a:gd name="connsiteY15" fmla="*/ 154086 h 276999"/>
              <a:gd name="connsiteX16" fmla="*/ 189985 w 276999"/>
              <a:gd name="connsiteY16" fmla="*/ 101083 h 276999"/>
              <a:gd name="connsiteX17" fmla="*/ 62899 w 276999"/>
              <a:gd name="connsiteY17" fmla="*/ 38472 h 276999"/>
              <a:gd name="connsiteX18" fmla="*/ 38472 w 276999"/>
              <a:gd name="connsiteY18" fmla="*/ 63083 h 276999"/>
              <a:gd name="connsiteX19" fmla="*/ 62899 w 276999"/>
              <a:gd name="connsiteY19" fmla="*/ 87694 h 276999"/>
              <a:gd name="connsiteX20" fmla="*/ 87320 w 276999"/>
              <a:gd name="connsiteY20" fmla="*/ 63083 h 276999"/>
              <a:gd name="connsiteX21" fmla="*/ 62899 w 276999"/>
              <a:gd name="connsiteY21" fmla="*/ 38472 h 276999"/>
              <a:gd name="connsiteX22" fmla="*/ 30778 w 276999"/>
              <a:gd name="connsiteY22" fmla="*/ 0 h 276999"/>
              <a:gd name="connsiteX23" fmla="*/ 246221 w 276999"/>
              <a:gd name="connsiteY23" fmla="*/ 0 h 276999"/>
              <a:gd name="connsiteX24" fmla="*/ 276999 w 276999"/>
              <a:gd name="connsiteY24" fmla="*/ 30778 h 276999"/>
              <a:gd name="connsiteX25" fmla="*/ 276999 w 276999"/>
              <a:gd name="connsiteY25" fmla="*/ 246222 h 276999"/>
              <a:gd name="connsiteX26" fmla="*/ 246221 w 276999"/>
              <a:gd name="connsiteY26" fmla="*/ 276999 h 276999"/>
              <a:gd name="connsiteX27" fmla="*/ 30778 w 276999"/>
              <a:gd name="connsiteY27" fmla="*/ 276999 h 276999"/>
              <a:gd name="connsiteX28" fmla="*/ 0 w 276999"/>
              <a:gd name="connsiteY28" fmla="*/ 246222 h 276999"/>
              <a:gd name="connsiteX29" fmla="*/ 0 w 276999"/>
              <a:gd name="connsiteY29" fmla="*/ 30778 h 276999"/>
              <a:gd name="connsiteX30" fmla="*/ 30778 w 276999"/>
              <a:gd name="connsiteY30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999" h="276999">
                <a:moveTo>
                  <a:pt x="42444" y="105157"/>
                </a:moveTo>
                <a:lnTo>
                  <a:pt x="42444" y="238527"/>
                </a:lnTo>
                <a:lnTo>
                  <a:pt x="83752" y="238527"/>
                </a:lnTo>
                <a:lnTo>
                  <a:pt x="83752" y="105157"/>
                </a:lnTo>
                <a:close/>
                <a:moveTo>
                  <a:pt x="189985" y="101083"/>
                </a:moveTo>
                <a:cubicBezTo>
                  <a:pt x="161683" y="101083"/>
                  <a:pt x="149772" y="123122"/>
                  <a:pt x="149772" y="123122"/>
                </a:cubicBezTo>
                <a:lnTo>
                  <a:pt x="149772" y="105157"/>
                </a:lnTo>
                <a:lnTo>
                  <a:pt x="110159" y="105157"/>
                </a:lnTo>
                <a:lnTo>
                  <a:pt x="110159" y="238527"/>
                </a:lnTo>
                <a:lnTo>
                  <a:pt x="149772" y="238527"/>
                </a:lnTo>
                <a:lnTo>
                  <a:pt x="149772" y="168516"/>
                </a:lnTo>
                <a:cubicBezTo>
                  <a:pt x="149772" y="149757"/>
                  <a:pt x="158407" y="138594"/>
                  <a:pt x="174935" y="138594"/>
                </a:cubicBezTo>
                <a:cubicBezTo>
                  <a:pt x="190128" y="138594"/>
                  <a:pt x="197422" y="149321"/>
                  <a:pt x="197422" y="168516"/>
                </a:cubicBezTo>
                <a:lnTo>
                  <a:pt x="197422" y="238527"/>
                </a:lnTo>
                <a:lnTo>
                  <a:pt x="238527" y="238527"/>
                </a:lnTo>
                <a:lnTo>
                  <a:pt x="238527" y="154086"/>
                </a:lnTo>
                <a:cubicBezTo>
                  <a:pt x="238527" y="118358"/>
                  <a:pt x="218274" y="101083"/>
                  <a:pt x="189985" y="101083"/>
                </a:cubicBezTo>
                <a:close/>
                <a:moveTo>
                  <a:pt x="62899" y="38472"/>
                </a:moveTo>
                <a:cubicBezTo>
                  <a:pt x="49406" y="38472"/>
                  <a:pt x="38472" y="49492"/>
                  <a:pt x="38472" y="63083"/>
                </a:cubicBezTo>
                <a:cubicBezTo>
                  <a:pt x="38472" y="76674"/>
                  <a:pt x="49406" y="87694"/>
                  <a:pt x="62899" y="87694"/>
                </a:cubicBezTo>
                <a:cubicBezTo>
                  <a:pt x="76392" y="87694"/>
                  <a:pt x="87320" y="76674"/>
                  <a:pt x="87320" y="63083"/>
                </a:cubicBezTo>
                <a:cubicBezTo>
                  <a:pt x="87320" y="49492"/>
                  <a:pt x="76392" y="38472"/>
                  <a:pt x="62899" y="38472"/>
                </a:cubicBezTo>
                <a:close/>
                <a:moveTo>
                  <a:pt x="30778" y="0"/>
                </a:moveTo>
                <a:lnTo>
                  <a:pt x="246221" y="0"/>
                </a:lnTo>
                <a:cubicBezTo>
                  <a:pt x="263219" y="0"/>
                  <a:pt x="276999" y="13780"/>
                  <a:pt x="276999" y="30778"/>
                </a:cubicBezTo>
                <a:lnTo>
                  <a:pt x="276999" y="246222"/>
                </a:lnTo>
                <a:cubicBezTo>
                  <a:pt x="276999" y="263220"/>
                  <a:pt x="263219" y="276999"/>
                  <a:pt x="246221" y="276999"/>
                </a:cubicBezTo>
                <a:lnTo>
                  <a:pt x="30778" y="276999"/>
                </a:lnTo>
                <a:cubicBezTo>
                  <a:pt x="13780" y="276999"/>
                  <a:pt x="0" y="263220"/>
                  <a:pt x="0" y="246222"/>
                </a:cubicBezTo>
                <a:lnTo>
                  <a:pt x="0" y="30778"/>
                </a:lnTo>
                <a:cubicBezTo>
                  <a:pt x="0" y="13780"/>
                  <a:pt x="13780" y="0"/>
                  <a:pt x="30778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4E42A3-947B-6920-C20D-6D6640CBAF17}"/>
              </a:ext>
            </a:extLst>
          </p:cNvPr>
          <p:cNvSpPr txBox="1"/>
          <p:nvPr/>
        </p:nvSpPr>
        <p:spPr>
          <a:xfrm>
            <a:off x="11698746" y="6473992"/>
            <a:ext cx="404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89C09E4-2A85-4655-B944-9586AF533737}" type="slidenum">
              <a:rPr lang="en-GB" sz="1400" b="1" noProof="0" smtClean="0">
                <a:latin typeface="Tenorite" panose="00000500000000000000" pitchFamily="2" charset="0"/>
              </a:rPr>
              <a:pPr algn="r"/>
              <a:t>6</a:t>
            </a:fld>
            <a:endParaRPr lang="en-GB" sz="1400" b="1" noProof="0">
              <a:latin typeface="Tenorite" panose="00000500000000000000" pitchFamily="2" charset="0"/>
            </a:endParaRPr>
          </a:p>
        </p:txBody>
      </p:sp>
      <p:graphicFrame>
        <p:nvGraphicFramePr>
          <p:cNvPr id="110" name="Table 109">
            <a:extLst>
              <a:ext uri="{FF2B5EF4-FFF2-40B4-BE49-F238E27FC236}">
                <a16:creationId xmlns:a16="http://schemas.microsoft.com/office/drawing/2014/main" id="{92BDBA76-CCA0-5D4C-BC5C-B9D97B533E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39459"/>
              </p:ext>
            </p:extLst>
          </p:nvPr>
        </p:nvGraphicFramePr>
        <p:xfrm>
          <a:off x="685799" y="1447084"/>
          <a:ext cx="9382433" cy="45505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6487">
                  <a:extLst>
                    <a:ext uri="{9D8B030D-6E8A-4147-A177-3AD203B41FA5}">
                      <a16:colId xmlns:a16="http://schemas.microsoft.com/office/drawing/2014/main" val="3079923256"/>
                    </a:ext>
                  </a:extLst>
                </a:gridCol>
                <a:gridCol w="2081853">
                  <a:extLst>
                    <a:ext uri="{9D8B030D-6E8A-4147-A177-3AD203B41FA5}">
                      <a16:colId xmlns:a16="http://schemas.microsoft.com/office/drawing/2014/main" val="3745292917"/>
                    </a:ext>
                  </a:extLst>
                </a:gridCol>
                <a:gridCol w="2081853">
                  <a:extLst>
                    <a:ext uri="{9D8B030D-6E8A-4147-A177-3AD203B41FA5}">
                      <a16:colId xmlns:a16="http://schemas.microsoft.com/office/drawing/2014/main" val="1431062364"/>
                    </a:ext>
                  </a:extLst>
                </a:gridCol>
                <a:gridCol w="2081853">
                  <a:extLst>
                    <a:ext uri="{9D8B030D-6E8A-4147-A177-3AD203B41FA5}">
                      <a16:colId xmlns:a16="http://schemas.microsoft.com/office/drawing/2014/main" val="3101741382"/>
                    </a:ext>
                  </a:extLst>
                </a:gridCol>
                <a:gridCol w="1260387">
                  <a:extLst>
                    <a:ext uri="{9D8B030D-6E8A-4147-A177-3AD203B41FA5}">
                      <a16:colId xmlns:a16="http://schemas.microsoft.com/office/drawing/2014/main" val="4045982815"/>
                    </a:ext>
                  </a:extLst>
                </a:gridCol>
              </a:tblGrid>
              <a:tr h="650085">
                <a:tc>
                  <a:txBody>
                    <a:bodyPr/>
                    <a:lstStyle/>
                    <a:p>
                      <a:endParaRPr lang="en-IN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enorite" panose="00000500000000000000" pitchFamily="2" charset="0"/>
                        </a:rPr>
                        <a:t>Apr’25</a:t>
                      </a:r>
                      <a:endParaRPr lang="en-IN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Tenorite" panose="00000500000000000000" pitchFamily="2" charset="0"/>
                        </a:rPr>
                        <a:t>Nov’25</a:t>
                      </a:r>
                      <a:endParaRPr lang="en-IN" sz="1400" b="1" dirty="0">
                        <a:solidFill>
                          <a:schemeClr val="tx2"/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00B0F0"/>
                          </a:solidFill>
                          <a:latin typeface="Tenorite" panose="00000500000000000000" pitchFamily="2" charset="0"/>
                        </a:rPr>
                        <a:t>Jun’26</a:t>
                      </a:r>
                      <a:endParaRPr lang="en-IN" sz="1400" b="1">
                        <a:solidFill>
                          <a:srgbClr val="00B0F0"/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enorite" panose="00000500000000000000" pitchFamily="2" charset="0"/>
                        </a:rPr>
                        <a:t>Change vs Nov’25</a:t>
                      </a:r>
                      <a:endParaRPr lang="en-IN" sz="1400" b="1" dirty="0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75624"/>
                  </a:ext>
                </a:extLst>
              </a:tr>
              <a:tr h="650085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enorite" panose="00000500000000000000" pitchFamily="2" charset="0"/>
                        </a:rPr>
                        <a:t>Set up &amp; Design</a:t>
                      </a:r>
                      <a:endParaRPr lang="en-IN" sz="1600" dirty="0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6"/>
                          </a:solidFill>
                          <a:latin typeface="Tenorite" panose="00000500000000000000" pitchFamily="2" charset="0"/>
                        </a:rPr>
                        <a:t>+4</a:t>
                      </a:r>
                      <a:endParaRPr lang="en-IN" sz="1600" b="1" dirty="0">
                        <a:solidFill>
                          <a:schemeClr val="accent6"/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0641709"/>
                  </a:ext>
                </a:extLst>
              </a:tr>
              <a:tr h="650085">
                <a:tc>
                  <a:txBody>
                    <a:bodyPr/>
                    <a:lstStyle/>
                    <a:p>
                      <a:r>
                        <a:rPr lang="en-US" sz="1600">
                          <a:latin typeface="Tenorite" panose="00000500000000000000" pitchFamily="2" charset="0"/>
                        </a:rPr>
                        <a:t>Analysis &amp; reporting</a:t>
                      </a:r>
                      <a:endParaRPr lang="en-IN" sz="1600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6"/>
                          </a:solidFill>
                          <a:latin typeface="Tenorite" panose="00000500000000000000" pitchFamily="2" charset="0"/>
                        </a:rPr>
                        <a:t>+3</a:t>
                      </a:r>
                      <a:endParaRPr lang="en-IN" sz="1600" b="1" dirty="0">
                        <a:solidFill>
                          <a:schemeClr val="accent6"/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9638228"/>
                  </a:ext>
                </a:extLst>
              </a:tr>
              <a:tr h="650085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enorite" panose="00000500000000000000" pitchFamily="2" charset="0"/>
                        </a:rPr>
                        <a:t>Running</a:t>
                      </a:r>
                      <a:endParaRPr lang="en-IN" sz="1600" dirty="0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enorite" panose="00000500000000000000" pitchFamily="2" charset="0"/>
                        </a:rPr>
                        <a:t>-1</a:t>
                      </a:r>
                      <a:endParaRPr lang="en-IN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6834458"/>
                  </a:ext>
                </a:extLst>
              </a:tr>
              <a:tr h="650085">
                <a:tc>
                  <a:txBody>
                    <a:bodyPr/>
                    <a:lstStyle/>
                    <a:p>
                      <a:r>
                        <a:rPr lang="en-US" sz="1600">
                          <a:latin typeface="Tenorite" panose="00000500000000000000" pitchFamily="2" charset="0"/>
                        </a:rPr>
                        <a:t>Business planning &amp; admin</a:t>
                      </a:r>
                      <a:endParaRPr lang="en-IN" sz="1600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enorite" panose="00000500000000000000" pitchFamily="2" charset="0"/>
                        </a:rPr>
                        <a:t>0</a:t>
                      </a:r>
                      <a:endParaRPr lang="en-IN" sz="1600" b="1">
                        <a:solidFill>
                          <a:schemeClr val="accent2">
                            <a:lumMod val="50000"/>
                          </a:schemeClr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834732"/>
                  </a:ext>
                </a:extLst>
              </a:tr>
              <a:tr h="650085">
                <a:tc>
                  <a:txBody>
                    <a:bodyPr/>
                    <a:lstStyle/>
                    <a:p>
                      <a:r>
                        <a:rPr lang="en-US" sz="1600">
                          <a:latin typeface="Tenorite" panose="00000500000000000000" pitchFamily="2" charset="0"/>
                        </a:rPr>
                        <a:t>Other</a:t>
                      </a:r>
                      <a:endParaRPr lang="en-IN" sz="1600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6"/>
                          </a:solidFill>
                          <a:latin typeface="Tenorite" panose="00000500000000000000" pitchFamily="2" charset="0"/>
                        </a:rPr>
                        <a:t>+7</a:t>
                      </a:r>
                      <a:endParaRPr lang="en-IN" sz="1600" b="1" dirty="0">
                        <a:solidFill>
                          <a:schemeClr val="accent6"/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1488594"/>
                  </a:ext>
                </a:extLst>
              </a:tr>
              <a:tr h="650085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enorite" panose="00000500000000000000" pitchFamily="2" charset="0"/>
                        </a:rPr>
                        <a:t>Non-user</a:t>
                      </a:r>
                      <a:endParaRPr lang="en-IN" sz="1600" dirty="0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enorite" panose="00000500000000000000" pitchFamily="2" charset="0"/>
                        </a:rPr>
                        <a:t>-4</a:t>
                      </a:r>
                      <a:endParaRPr lang="en-IN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4153985"/>
                  </a:ext>
                </a:extLst>
              </a:tr>
            </a:tbl>
          </a:graphicData>
        </a:graphic>
      </p:graphicFrame>
      <p:graphicFrame>
        <p:nvGraphicFramePr>
          <p:cNvPr id="112" name="Chart 111">
            <a:extLst>
              <a:ext uri="{FF2B5EF4-FFF2-40B4-BE49-F238E27FC236}">
                <a16:creationId xmlns:a16="http://schemas.microsoft.com/office/drawing/2014/main" id="{4C1E16ED-9001-7B2B-44E9-16E3D6DCAB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5667771"/>
              </p:ext>
            </p:extLst>
          </p:nvPr>
        </p:nvGraphicFramePr>
        <p:xfrm>
          <a:off x="3032759" y="2123096"/>
          <a:ext cx="1627632" cy="3874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3" name="Table 112">
            <a:extLst>
              <a:ext uri="{FF2B5EF4-FFF2-40B4-BE49-F238E27FC236}">
                <a16:creationId xmlns:a16="http://schemas.microsoft.com/office/drawing/2014/main" id="{3AB8F1A5-29BA-8D0E-6C21-CB93B48609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135185"/>
              </p:ext>
            </p:extLst>
          </p:nvPr>
        </p:nvGraphicFramePr>
        <p:xfrm>
          <a:off x="2555239" y="2123096"/>
          <a:ext cx="591820" cy="38745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820">
                  <a:extLst>
                    <a:ext uri="{9D8B030D-6E8A-4147-A177-3AD203B41FA5}">
                      <a16:colId xmlns:a16="http://schemas.microsoft.com/office/drawing/2014/main" val="746446936"/>
                    </a:ext>
                  </a:extLst>
                </a:gridCol>
              </a:tblGrid>
              <a:tr h="645764"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enorite" panose="00000500000000000000" pitchFamily="2" charset="0"/>
                        </a:rPr>
                        <a:t>33%</a:t>
                      </a:r>
                      <a:endParaRPr lang="en-IN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668261"/>
                  </a:ext>
                </a:extLst>
              </a:tr>
              <a:tr h="645764">
                <a:tc>
                  <a:txBody>
                    <a:bodyPr/>
                    <a:lstStyle/>
                    <a:p>
                      <a:pPr algn="r"/>
                      <a:r>
                        <a:rPr lang="en-US" sz="1800" b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enorite" panose="00000500000000000000" pitchFamily="2" charset="0"/>
                        </a:rPr>
                        <a:t>22%</a:t>
                      </a:r>
                      <a:endParaRPr lang="en-IN" sz="1800" b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428324"/>
                  </a:ext>
                </a:extLst>
              </a:tr>
              <a:tr h="645764">
                <a:tc>
                  <a:txBody>
                    <a:bodyPr/>
                    <a:lstStyle/>
                    <a:p>
                      <a:pPr algn="r"/>
                      <a:r>
                        <a:rPr lang="en-US" sz="1800" b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enorite" panose="00000500000000000000" pitchFamily="2" charset="0"/>
                        </a:rPr>
                        <a:t>6%</a:t>
                      </a:r>
                      <a:endParaRPr lang="en-IN" sz="1800" b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53423"/>
                  </a:ext>
                </a:extLst>
              </a:tr>
              <a:tr h="645764">
                <a:tc>
                  <a:txBody>
                    <a:bodyPr/>
                    <a:lstStyle/>
                    <a:p>
                      <a:pPr algn="r"/>
                      <a:r>
                        <a:rPr lang="en-US" sz="1800" b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enorite" panose="00000500000000000000" pitchFamily="2" charset="0"/>
                        </a:rPr>
                        <a:t>NA</a:t>
                      </a:r>
                      <a:endParaRPr lang="en-IN" sz="1800" b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8791073"/>
                  </a:ext>
                </a:extLst>
              </a:tr>
              <a:tr h="645764">
                <a:tc>
                  <a:txBody>
                    <a:bodyPr/>
                    <a:lstStyle/>
                    <a:p>
                      <a:pPr algn="r"/>
                      <a:r>
                        <a:rPr lang="en-US" sz="1800" b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enorite" panose="00000500000000000000" pitchFamily="2" charset="0"/>
                        </a:rPr>
                        <a:t>13%</a:t>
                      </a:r>
                      <a:endParaRPr lang="en-IN" sz="1800" b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116598"/>
                  </a:ext>
                </a:extLst>
              </a:tr>
              <a:tr h="645764"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enorite" panose="00000500000000000000" pitchFamily="2" charset="0"/>
                        </a:rPr>
                        <a:t>8%</a:t>
                      </a:r>
                      <a:endParaRPr lang="en-IN" sz="18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5076551"/>
                  </a:ext>
                </a:extLst>
              </a:tr>
            </a:tbl>
          </a:graphicData>
        </a:graphic>
      </p:graphicFrame>
      <p:graphicFrame>
        <p:nvGraphicFramePr>
          <p:cNvPr id="114" name="Chart 113">
            <a:extLst>
              <a:ext uri="{FF2B5EF4-FFF2-40B4-BE49-F238E27FC236}">
                <a16:creationId xmlns:a16="http://schemas.microsoft.com/office/drawing/2014/main" id="{D4382AA7-E246-8140-9BA9-C03856E37B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9021514"/>
              </p:ext>
            </p:extLst>
          </p:nvPr>
        </p:nvGraphicFramePr>
        <p:xfrm>
          <a:off x="5090480" y="2123095"/>
          <a:ext cx="1627632" cy="3874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BF5951A6-EDBF-C06B-3AC8-AF2DDC7D3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1397322"/>
              </p:ext>
            </p:extLst>
          </p:nvPr>
        </p:nvGraphicFramePr>
        <p:xfrm>
          <a:off x="4612960" y="2123095"/>
          <a:ext cx="591820" cy="38745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820">
                  <a:extLst>
                    <a:ext uri="{9D8B030D-6E8A-4147-A177-3AD203B41FA5}">
                      <a16:colId xmlns:a16="http://schemas.microsoft.com/office/drawing/2014/main" val="746446936"/>
                    </a:ext>
                  </a:extLst>
                </a:gridCol>
              </a:tblGrid>
              <a:tr h="645764"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chemeClr val="tx2"/>
                          </a:solidFill>
                          <a:latin typeface="Tenorite" panose="00000500000000000000" pitchFamily="2" charset="0"/>
                        </a:rPr>
                        <a:t>36%</a:t>
                      </a:r>
                      <a:endParaRPr lang="en-IN" sz="1600" b="0" dirty="0">
                        <a:solidFill>
                          <a:schemeClr val="tx2"/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668261"/>
                  </a:ext>
                </a:extLst>
              </a:tr>
              <a:tr h="645764"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chemeClr val="tx2"/>
                          </a:solidFill>
                          <a:latin typeface="Tenorite" panose="00000500000000000000" pitchFamily="2" charset="0"/>
                        </a:rPr>
                        <a:t>16%</a:t>
                      </a:r>
                      <a:endParaRPr lang="en-IN" sz="1600" b="0">
                        <a:solidFill>
                          <a:schemeClr val="tx2"/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428324"/>
                  </a:ext>
                </a:extLst>
              </a:tr>
              <a:tr h="645764"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chemeClr val="tx2"/>
                          </a:solidFill>
                          <a:latin typeface="Tenorite" panose="00000500000000000000" pitchFamily="2" charset="0"/>
                        </a:rPr>
                        <a:t>7%</a:t>
                      </a:r>
                      <a:endParaRPr lang="en-IN" sz="1600" b="0">
                        <a:solidFill>
                          <a:schemeClr val="tx2"/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53423"/>
                  </a:ext>
                </a:extLst>
              </a:tr>
              <a:tr h="645764"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chemeClr val="tx2"/>
                          </a:solidFill>
                          <a:latin typeface="Tenorite" panose="00000500000000000000" pitchFamily="2" charset="0"/>
                        </a:rPr>
                        <a:t>11%</a:t>
                      </a:r>
                      <a:endParaRPr lang="en-IN" sz="1600" b="0">
                        <a:solidFill>
                          <a:schemeClr val="tx2"/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8791073"/>
                  </a:ext>
                </a:extLst>
              </a:tr>
              <a:tr h="645764"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chemeClr val="tx2"/>
                          </a:solidFill>
                          <a:latin typeface="Tenorite" panose="00000500000000000000" pitchFamily="2" charset="0"/>
                        </a:rPr>
                        <a:t>3%</a:t>
                      </a:r>
                      <a:endParaRPr lang="en-IN" sz="1600" b="0">
                        <a:solidFill>
                          <a:schemeClr val="tx2"/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116598"/>
                  </a:ext>
                </a:extLst>
              </a:tr>
              <a:tr h="645764"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chemeClr val="tx2"/>
                          </a:solidFill>
                          <a:latin typeface="Tenorite" panose="00000500000000000000" pitchFamily="2" charset="0"/>
                        </a:rPr>
                        <a:t>6%</a:t>
                      </a:r>
                      <a:endParaRPr lang="en-IN" sz="1600" b="0" dirty="0">
                        <a:solidFill>
                          <a:schemeClr val="tx2"/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5076551"/>
                  </a:ext>
                </a:extLst>
              </a:tr>
            </a:tbl>
          </a:graphicData>
        </a:graphic>
      </p:graphicFrame>
      <p:graphicFrame>
        <p:nvGraphicFramePr>
          <p:cNvPr id="116" name="Chart 115">
            <a:extLst>
              <a:ext uri="{FF2B5EF4-FFF2-40B4-BE49-F238E27FC236}">
                <a16:creationId xmlns:a16="http://schemas.microsoft.com/office/drawing/2014/main" id="{BDDBCD05-20FF-392E-1326-FCFA7EA7A2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7708615"/>
              </p:ext>
            </p:extLst>
          </p:nvPr>
        </p:nvGraphicFramePr>
        <p:xfrm>
          <a:off x="7180884" y="2123094"/>
          <a:ext cx="1627632" cy="3874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4BF22148-D0CC-C829-5CA2-ADF7F1FB92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453512"/>
              </p:ext>
            </p:extLst>
          </p:nvPr>
        </p:nvGraphicFramePr>
        <p:xfrm>
          <a:off x="6703364" y="2123094"/>
          <a:ext cx="591820" cy="38745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1820">
                  <a:extLst>
                    <a:ext uri="{9D8B030D-6E8A-4147-A177-3AD203B41FA5}">
                      <a16:colId xmlns:a16="http://schemas.microsoft.com/office/drawing/2014/main" val="746446936"/>
                    </a:ext>
                  </a:extLst>
                </a:gridCol>
              </a:tblGrid>
              <a:tr h="645764"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rgbClr val="00B0F0"/>
                          </a:solidFill>
                          <a:latin typeface="Tenorite" panose="00000500000000000000" pitchFamily="2" charset="0"/>
                        </a:rPr>
                        <a:t>39%</a:t>
                      </a:r>
                      <a:endParaRPr lang="en-IN" sz="1600" b="1" dirty="0">
                        <a:solidFill>
                          <a:srgbClr val="00B0F0"/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668261"/>
                  </a:ext>
                </a:extLst>
              </a:tr>
              <a:tr h="645764"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rgbClr val="00B0F0"/>
                          </a:solidFill>
                          <a:latin typeface="Tenorite" panose="00000500000000000000" pitchFamily="2" charset="0"/>
                        </a:rPr>
                        <a:t>19%</a:t>
                      </a:r>
                      <a:endParaRPr lang="en-IN" sz="1600" b="1" dirty="0">
                        <a:solidFill>
                          <a:srgbClr val="00B0F0"/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428324"/>
                  </a:ext>
                </a:extLst>
              </a:tr>
              <a:tr h="645764"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rgbClr val="00B0F0"/>
                          </a:solidFill>
                          <a:latin typeface="Tenorite" panose="00000500000000000000" pitchFamily="2" charset="0"/>
                        </a:rPr>
                        <a:t>6%</a:t>
                      </a:r>
                      <a:endParaRPr lang="en-IN" sz="1600" b="1">
                        <a:solidFill>
                          <a:srgbClr val="00B0F0"/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53423"/>
                  </a:ext>
                </a:extLst>
              </a:tr>
              <a:tr h="645764"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rgbClr val="00B0F0"/>
                          </a:solidFill>
                          <a:latin typeface="Tenorite" panose="00000500000000000000" pitchFamily="2" charset="0"/>
                        </a:rPr>
                        <a:t>11%</a:t>
                      </a:r>
                      <a:endParaRPr lang="en-IN" sz="1600" b="1">
                        <a:solidFill>
                          <a:srgbClr val="00B0F0"/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8791073"/>
                  </a:ext>
                </a:extLst>
              </a:tr>
              <a:tr h="645764"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rgbClr val="00B0F0"/>
                          </a:solidFill>
                          <a:latin typeface="Tenorite" panose="00000500000000000000" pitchFamily="2" charset="0"/>
                        </a:rPr>
                        <a:t>10%</a:t>
                      </a:r>
                      <a:endParaRPr lang="en-IN" sz="1600" b="1">
                        <a:solidFill>
                          <a:srgbClr val="00B0F0"/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116598"/>
                  </a:ext>
                </a:extLst>
              </a:tr>
              <a:tr h="645764"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rgbClr val="00B0F0"/>
                          </a:solidFill>
                          <a:latin typeface="Tenorite" panose="00000500000000000000" pitchFamily="2" charset="0"/>
                        </a:rPr>
                        <a:t>2%</a:t>
                      </a:r>
                      <a:endParaRPr lang="en-IN" sz="1600" b="1" dirty="0">
                        <a:solidFill>
                          <a:srgbClr val="00B0F0"/>
                        </a:solidFill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5076551"/>
                  </a:ext>
                </a:extLst>
              </a:tr>
            </a:tbl>
          </a:graphicData>
        </a:graphic>
      </p:graphicFrame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FB5B733B-931F-B77F-9E55-70AD14218A2C}"/>
              </a:ext>
            </a:extLst>
          </p:cNvPr>
          <p:cNvCxnSpPr/>
          <p:nvPr/>
        </p:nvCxnSpPr>
        <p:spPr>
          <a:xfrm>
            <a:off x="9737387" y="5048655"/>
            <a:ext cx="568663" cy="0"/>
          </a:xfrm>
          <a:prstGeom prst="line">
            <a:avLst/>
          </a:prstGeom>
          <a:ln w="12700">
            <a:solidFill>
              <a:schemeClr val="accent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62F6F995-98FC-0DD5-A949-A4CAD291499C}"/>
              </a:ext>
            </a:extLst>
          </p:cNvPr>
          <p:cNvSpPr/>
          <p:nvPr/>
        </p:nvSpPr>
        <p:spPr>
          <a:xfrm>
            <a:off x="10156609" y="2123093"/>
            <a:ext cx="1946330" cy="3874583"/>
          </a:xfrm>
          <a:prstGeom prst="roundRect">
            <a:avLst>
              <a:gd name="adj" fmla="val 917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rIns="9144" rtlCol="0" anchor="ctr"/>
          <a:lstStyle/>
          <a:p>
            <a:r>
              <a:rPr lang="en-US" sz="1200" b="1">
                <a:solidFill>
                  <a:schemeClr val="tx1"/>
                </a:solidFill>
                <a:latin typeface="Tenorite" panose="00000500000000000000" pitchFamily="2" charset="0"/>
              </a:rPr>
              <a:t>Other AI use cases include:</a:t>
            </a:r>
          </a:p>
          <a:p>
            <a:endParaRPr lang="en-US" sz="1200" b="1">
              <a:solidFill>
                <a:schemeClr val="tx1"/>
              </a:solidFill>
              <a:latin typeface="Tenorite" panose="000005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1200">
                <a:solidFill>
                  <a:schemeClr val="tx1"/>
                </a:solidFill>
                <a:latin typeface="Tenorite" panose="00000500000000000000" pitchFamily="2" charset="0"/>
              </a:rPr>
              <a:t>Workshop documentation &amp; transcription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1200">
                <a:solidFill>
                  <a:schemeClr val="tx1"/>
                </a:solidFill>
                <a:latin typeface="Tenorite" panose="00000500000000000000" pitchFamily="2" charset="0"/>
              </a:rPr>
              <a:t>Custom AI agents and vibe coding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1200">
                <a:solidFill>
                  <a:schemeClr val="tx1"/>
                </a:solidFill>
                <a:latin typeface="Tenorite" panose="00000500000000000000" pitchFamily="2" charset="0"/>
              </a:rPr>
              <a:t>Website content &amp; SEO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1200">
                <a:solidFill>
                  <a:schemeClr val="tx1"/>
                </a:solidFill>
                <a:latin typeface="Tenorite" panose="00000500000000000000" pitchFamily="2" charset="0"/>
              </a:rPr>
              <a:t>CV and job application support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1200">
                <a:solidFill>
                  <a:schemeClr val="tx1"/>
                </a:solidFill>
                <a:latin typeface="Tenorite" panose="00000500000000000000" pitchFamily="2" charset="0"/>
              </a:rPr>
              <a:t>Brainstorming/thinking partner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1200">
                <a:solidFill>
                  <a:schemeClr val="tx1"/>
                </a:solidFill>
                <a:latin typeface="Tenorite" panose="00000500000000000000" pitchFamily="2" charset="0"/>
              </a:rPr>
              <a:t>Process documentation (GDPR, consent forms, scheduling)</a:t>
            </a:r>
            <a:endParaRPr lang="en-IN" sz="1200" b="1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663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1E72AB1-8FC2-CB7C-D7B8-29207A946246}"/>
              </a:ext>
            </a:extLst>
          </p:cNvPr>
          <p:cNvSpPr/>
          <p:nvPr/>
        </p:nvSpPr>
        <p:spPr>
          <a:xfrm flipH="1">
            <a:off x="8743739" y="1023471"/>
            <a:ext cx="3157101" cy="3708549"/>
          </a:xfrm>
          <a:prstGeom prst="roundRect">
            <a:avLst>
              <a:gd name="adj" fmla="val 3124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2387247-D3A7-333D-10FA-8C132696CA33}"/>
              </a:ext>
            </a:extLst>
          </p:cNvPr>
          <p:cNvSpPr/>
          <p:nvPr/>
        </p:nvSpPr>
        <p:spPr>
          <a:xfrm>
            <a:off x="439143" y="1033468"/>
            <a:ext cx="8127642" cy="5084873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01BC811-CC7F-48C9-A49C-1A45D1CF10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3480076"/>
              </p:ext>
            </p:extLst>
          </p:nvPr>
        </p:nvGraphicFramePr>
        <p:xfrm>
          <a:off x="406848" y="1112521"/>
          <a:ext cx="8013251" cy="5025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14B0EB3-578A-4024-A6CF-AF0F742070D3}"/>
              </a:ext>
            </a:extLst>
          </p:cNvPr>
          <p:cNvSpPr txBox="1"/>
          <p:nvPr/>
        </p:nvSpPr>
        <p:spPr>
          <a:xfrm>
            <a:off x="1310031" y="6466248"/>
            <a:ext cx="8996019" cy="2224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900" b="1" noProof="0">
                <a:latin typeface="Tenorite" panose="00000500000000000000" pitchFamily="2" charset="0"/>
              </a:rPr>
              <a:t>Q3: </a:t>
            </a:r>
            <a:r>
              <a:rPr lang="en-GB" sz="900" noProof="0">
                <a:latin typeface="Tenorite" panose="00000500000000000000" pitchFamily="2" charset="0"/>
              </a:rPr>
              <a:t>How satisfied are you with the performance of the AI tool(s) used at each of these research stages…? </a:t>
            </a:r>
            <a:endParaRPr lang="en-GB" sz="900" noProof="0">
              <a:solidFill>
                <a:prstClr val="black"/>
              </a:solidFill>
              <a:latin typeface="Tenorite" panose="00000500000000000000" pitchFamily="2" charset="0"/>
            </a:endParaRPr>
          </a:p>
          <a:p>
            <a:pPr lvl="0">
              <a:lnSpc>
                <a:spcPct val="80000"/>
              </a:lnSpc>
              <a:defRPr/>
            </a:pPr>
            <a:r>
              <a:rPr lang="en-GB" sz="900" b="1" u="sng" noProof="0">
                <a:solidFill>
                  <a:prstClr val="black"/>
                </a:solidFill>
                <a:latin typeface="Tenorite" panose="00000500000000000000" pitchFamily="2" charset="0"/>
              </a:rPr>
              <a:t>Base: Nov’25 (117), Apr’25 (96)</a:t>
            </a:r>
            <a:r>
              <a:rPr lang="en-GB" sz="900" b="1" u="sng" noProof="0">
                <a:latin typeface="Tenorite" panose="00000500000000000000" pitchFamily="2" charset="0"/>
              </a:rPr>
              <a:t>,</a:t>
            </a:r>
            <a:r>
              <a:rPr lang="en-GB" sz="900" b="1" u="sng" noProof="0">
                <a:solidFill>
                  <a:prstClr val="black"/>
                </a:solidFill>
                <a:latin typeface="Tenorite" panose="00000500000000000000" pitchFamily="2" charset="0"/>
              </a:rPr>
              <a:t> Jun’26 (114) </a:t>
            </a:r>
            <a:r>
              <a:rPr lang="en-GB" sz="900" b="1" noProof="0">
                <a:solidFill>
                  <a:prstClr val="black"/>
                </a:solidFill>
                <a:latin typeface="Tenorite" panose="00000500000000000000" pitchFamily="2" charset="0"/>
              </a:rPr>
              <a:t>*Newly added in June’26</a:t>
            </a:r>
            <a:endParaRPr lang="en-GB" sz="900" noProof="0">
              <a:solidFill>
                <a:prstClr val="black"/>
              </a:solidFill>
              <a:latin typeface="Tenorite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1266A2-B240-C28F-3D21-00BDC87BA223}"/>
              </a:ext>
            </a:extLst>
          </p:cNvPr>
          <p:cNvSpPr txBox="1"/>
          <p:nvPr/>
        </p:nvSpPr>
        <p:spPr>
          <a:xfrm>
            <a:off x="406848" y="137160"/>
            <a:ext cx="11539728" cy="78431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800" b="1" noProof="0" dirty="0">
                <a:solidFill>
                  <a:srgbClr val="7F7F7F"/>
                </a:solidFill>
                <a:latin typeface="Tenorite" panose="00000500000000000000" pitchFamily="2" charset="0"/>
              </a:rPr>
              <a:t>Satisfaction is rising wave on wave, with AI tools highest for analysis and reporting at 75%</a:t>
            </a:r>
            <a:endParaRPr lang="en-GB" sz="2800" b="1" noProof="0" dirty="0">
              <a:solidFill>
                <a:srgbClr val="7F7F7F"/>
              </a:solidFill>
              <a:latin typeface="Tenorite" panose="00000500000000000000" pitchFamily="2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5907108-9D96-3880-547F-FA707B8CDB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184022"/>
              </p:ext>
            </p:extLst>
          </p:nvPr>
        </p:nvGraphicFramePr>
        <p:xfrm>
          <a:off x="8836533" y="1686896"/>
          <a:ext cx="2800470" cy="3056735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192029">
                  <a:extLst>
                    <a:ext uri="{9D8B030D-6E8A-4147-A177-3AD203B41FA5}">
                      <a16:colId xmlns:a16="http://schemas.microsoft.com/office/drawing/2014/main" val="2114881251"/>
                    </a:ext>
                  </a:extLst>
                </a:gridCol>
                <a:gridCol w="536147">
                  <a:extLst>
                    <a:ext uri="{9D8B030D-6E8A-4147-A177-3AD203B41FA5}">
                      <a16:colId xmlns:a16="http://schemas.microsoft.com/office/drawing/2014/main" val="2043643031"/>
                    </a:ext>
                  </a:extLst>
                </a:gridCol>
                <a:gridCol w="489371">
                  <a:extLst>
                    <a:ext uri="{9D8B030D-6E8A-4147-A177-3AD203B41FA5}">
                      <a16:colId xmlns:a16="http://schemas.microsoft.com/office/drawing/2014/main" val="1462466869"/>
                    </a:ext>
                  </a:extLst>
                </a:gridCol>
                <a:gridCol w="582923">
                  <a:extLst>
                    <a:ext uri="{9D8B030D-6E8A-4147-A177-3AD203B41FA5}">
                      <a16:colId xmlns:a16="http://schemas.microsoft.com/office/drawing/2014/main" val="2406066964"/>
                    </a:ext>
                  </a:extLst>
                </a:gridCol>
              </a:tblGrid>
              <a:tr h="59062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noProof="0">
                        <a:latin typeface="Tenorite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u="none" strike="noStrike" kern="1200" baseline="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Apr’25</a:t>
                      </a:r>
                    </a:p>
                  </a:txBody>
                  <a:tcPr marL="7684" marR="7684" marT="635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50" b="1" i="0" u="none" strike="noStrike" kern="1200" baseline="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Nov’25</a:t>
                      </a:r>
                      <a:endParaRPr lang="en-GB" sz="1050" b="1" i="0" u="none" strike="noStrike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684" marR="7684" marT="635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50" b="1" i="0" u="none" strike="noStrike" noProof="0">
                          <a:solidFill>
                            <a:schemeClr val="bg1"/>
                          </a:solidFill>
                          <a:effectLst/>
                          <a:latin typeface="Tenorite" panose="00000500000000000000" pitchFamily="2" charset="0"/>
                        </a:rPr>
                        <a:t>Jun’26</a:t>
                      </a:r>
                    </a:p>
                  </a:txBody>
                  <a:tcPr marL="7684" marR="7684" marT="635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596243"/>
                  </a:ext>
                </a:extLst>
              </a:tr>
              <a:tr h="59062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0">
                          <a:latin typeface="Tenorite" panose="00000500000000000000" pitchFamily="2" charset="0"/>
                        </a:rPr>
                        <a:t>Analysis and reporting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enorite" panose="00000500000000000000" pitchFamily="2" charset="0"/>
                        </a:rPr>
                        <a:t>61%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enorite" panose="00000500000000000000" pitchFamily="2" charset="0"/>
                        </a:rPr>
                        <a:t>62%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00B0F0"/>
                          </a:solidFill>
                          <a:latin typeface="Tenorite" panose="00000500000000000000" pitchFamily="2" charset="0"/>
                        </a:rPr>
                        <a:t>75%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8239427"/>
                  </a:ext>
                </a:extLst>
              </a:tr>
              <a:tr h="59062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0">
                          <a:latin typeface="Tenorite" panose="00000500000000000000" pitchFamily="2" charset="0"/>
                        </a:rPr>
                        <a:t>Set up &amp; design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enorite" panose="00000500000000000000" pitchFamily="2" charset="0"/>
                        </a:rPr>
                        <a:t>44%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enorite" panose="00000500000000000000" pitchFamily="2" charset="0"/>
                        </a:rPr>
                        <a:t>47%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00B0F0"/>
                          </a:solidFill>
                          <a:latin typeface="Tenorite" panose="00000500000000000000" pitchFamily="2" charset="0"/>
                        </a:rPr>
                        <a:t>54%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0187747"/>
                  </a:ext>
                </a:extLst>
              </a:tr>
              <a:tr h="590627">
                <a:tc>
                  <a:txBody>
                    <a:bodyPr/>
                    <a:lstStyle/>
                    <a:p>
                      <a:pPr algn="l"/>
                      <a:r>
                        <a:rPr lang="en-GB" sz="1200" noProof="0">
                          <a:latin typeface="Tenorite" panose="00000500000000000000" pitchFamily="2" charset="0"/>
                        </a:rPr>
                        <a:t>Project running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enorite" panose="00000500000000000000" pitchFamily="2" charset="0"/>
                        </a:rPr>
                        <a:t>23%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enorite" panose="00000500000000000000" pitchFamily="2" charset="0"/>
                        </a:rPr>
                        <a:t>28%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00B0F0"/>
                          </a:solidFill>
                          <a:latin typeface="Tenorite" panose="00000500000000000000" pitchFamily="2" charset="0"/>
                        </a:rPr>
                        <a:t>39%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915921"/>
                  </a:ext>
                </a:extLst>
              </a:tr>
              <a:tr h="694227">
                <a:tc>
                  <a:txBody>
                    <a:bodyPr/>
                    <a:lstStyle/>
                    <a:p>
                      <a:pPr algn="l"/>
                      <a:r>
                        <a:rPr lang="en-GB" sz="1200" noProof="0">
                          <a:latin typeface="Tenorite" panose="00000500000000000000" pitchFamily="2" charset="0"/>
                        </a:rPr>
                        <a:t>*Business planning and admin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enorite" panose="00000500000000000000" pitchFamily="2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enorite" panose="00000500000000000000" pitchFamily="2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noProof="0">
                          <a:solidFill>
                            <a:srgbClr val="00B0F0"/>
                          </a:solidFill>
                          <a:latin typeface="Tenorite" panose="00000500000000000000" pitchFamily="2" charset="0"/>
                        </a:rPr>
                        <a:t>32%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790868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BEBEDFD-E872-EDFB-61DB-4792075A10BF}"/>
              </a:ext>
            </a:extLst>
          </p:cNvPr>
          <p:cNvSpPr txBox="1"/>
          <p:nvPr/>
        </p:nvSpPr>
        <p:spPr>
          <a:xfrm>
            <a:off x="8720572" y="1167926"/>
            <a:ext cx="3157100" cy="43832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b="1" noProof="0">
                <a:solidFill>
                  <a:schemeClr val="tx1"/>
                </a:solidFill>
                <a:latin typeface="Tenorite" panose="00000500000000000000" pitchFamily="2" charset="0"/>
              </a:rPr>
              <a:t>Top 2 box Satisfaction</a:t>
            </a: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noProof="0">
                <a:latin typeface="Tenorite" panose="00000500000000000000" pitchFamily="2" charset="0"/>
              </a:rPr>
              <a:t>(“Very satisfied + Quite satisfied”)</a:t>
            </a:r>
            <a:endParaRPr lang="en-GB" sz="1400" b="1" noProof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E1E2D6-1F8A-ACD6-CEE2-DC33A9181C2B}"/>
              </a:ext>
            </a:extLst>
          </p:cNvPr>
          <p:cNvSpPr txBox="1"/>
          <p:nvPr/>
        </p:nvSpPr>
        <p:spPr>
          <a:xfrm>
            <a:off x="9604779" y="6477860"/>
            <a:ext cx="1466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>
                <a:latin typeface="Tenorite" panose="00000500000000000000" pitchFamily="2" charset="0"/>
              </a:rPr>
              <a:t>For more info, visit</a:t>
            </a:r>
          </a:p>
        </p:txBody>
      </p:sp>
      <p:pic>
        <p:nvPicPr>
          <p:cNvPr id="9" name="Graphic 8" descr="World with solid fill">
            <a:hlinkClick r:id="rId3"/>
            <a:extLst>
              <a:ext uri="{FF2B5EF4-FFF2-40B4-BE49-F238E27FC236}">
                <a16:creationId xmlns:a16="http://schemas.microsoft.com/office/drawing/2014/main" id="{234E1D15-9207-D6BE-61B7-8270F1C44D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4295" y="6439050"/>
            <a:ext cx="354623" cy="354623"/>
          </a:xfrm>
          <a:prstGeom prst="rect">
            <a:avLst/>
          </a:prstGeom>
          <a:effectLst/>
        </p:spPr>
      </p:pic>
      <p:sp>
        <p:nvSpPr>
          <p:cNvPr id="10" name="Freeform: Shape 9">
            <a:hlinkClick r:id="rId5"/>
            <a:extLst>
              <a:ext uri="{FF2B5EF4-FFF2-40B4-BE49-F238E27FC236}">
                <a16:creationId xmlns:a16="http://schemas.microsoft.com/office/drawing/2014/main" id="{E960A751-9980-E0D3-AC96-2AAC2ACD14E2}"/>
              </a:ext>
            </a:extLst>
          </p:cNvPr>
          <p:cNvSpPr/>
          <p:nvPr/>
        </p:nvSpPr>
        <p:spPr>
          <a:xfrm>
            <a:off x="11413909" y="6477861"/>
            <a:ext cx="276999" cy="276999"/>
          </a:xfrm>
          <a:custGeom>
            <a:avLst/>
            <a:gdLst>
              <a:gd name="connsiteX0" fmla="*/ 42444 w 276999"/>
              <a:gd name="connsiteY0" fmla="*/ 105157 h 276999"/>
              <a:gd name="connsiteX1" fmla="*/ 42444 w 276999"/>
              <a:gd name="connsiteY1" fmla="*/ 238527 h 276999"/>
              <a:gd name="connsiteX2" fmla="*/ 83752 w 276999"/>
              <a:gd name="connsiteY2" fmla="*/ 238527 h 276999"/>
              <a:gd name="connsiteX3" fmla="*/ 83752 w 276999"/>
              <a:gd name="connsiteY3" fmla="*/ 105157 h 276999"/>
              <a:gd name="connsiteX4" fmla="*/ 189985 w 276999"/>
              <a:gd name="connsiteY4" fmla="*/ 101083 h 276999"/>
              <a:gd name="connsiteX5" fmla="*/ 149772 w 276999"/>
              <a:gd name="connsiteY5" fmla="*/ 123122 h 276999"/>
              <a:gd name="connsiteX6" fmla="*/ 149772 w 276999"/>
              <a:gd name="connsiteY6" fmla="*/ 105157 h 276999"/>
              <a:gd name="connsiteX7" fmla="*/ 110159 w 276999"/>
              <a:gd name="connsiteY7" fmla="*/ 105157 h 276999"/>
              <a:gd name="connsiteX8" fmla="*/ 110159 w 276999"/>
              <a:gd name="connsiteY8" fmla="*/ 238527 h 276999"/>
              <a:gd name="connsiteX9" fmla="*/ 149772 w 276999"/>
              <a:gd name="connsiteY9" fmla="*/ 238527 h 276999"/>
              <a:gd name="connsiteX10" fmla="*/ 149772 w 276999"/>
              <a:gd name="connsiteY10" fmla="*/ 168516 h 276999"/>
              <a:gd name="connsiteX11" fmla="*/ 174935 w 276999"/>
              <a:gd name="connsiteY11" fmla="*/ 138594 h 276999"/>
              <a:gd name="connsiteX12" fmla="*/ 197422 w 276999"/>
              <a:gd name="connsiteY12" fmla="*/ 168516 h 276999"/>
              <a:gd name="connsiteX13" fmla="*/ 197422 w 276999"/>
              <a:gd name="connsiteY13" fmla="*/ 238527 h 276999"/>
              <a:gd name="connsiteX14" fmla="*/ 238527 w 276999"/>
              <a:gd name="connsiteY14" fmla="*/ 238527 h 276999"/>
              <a:gd name="connsiteX15" fmla="*/ 238527 w 276999"/>
              <a:gd name="connsiteY15" fmla="*/ 154086 h 276999"/>
              <a:gd name="connsiteX16" fmla="*/ 189985 w 276999"/>
              <a:gd name="connsiteY16" fmla="*/ 101083 h 276999"/>
              <a:gd name="connsiteX17" fmla="*/ 62899 w 276999"/>
              <a:gd name="connsiteY17" fmla="*/ 38472 h 276999"/>
              <a:gd name="connsiteX18" fmla="*/ 38472 w 276999"/>
              <a:gd name="connsiteY18" fmla="*/ 63083 h 276999"/>
              <a:gd name="connsiteX19" fmla="*/ 62899 w 276999"/>
              <a:gd name="connsiteY19" fmla="*/ 87694 h 276999"/>
              <a:gd name="connsiteX20" fmla="*/ 87320 w 276999"/>
              <a:gd name="connsiteY20" fmla="*/ 63083 h 276999"/>
              <a:gd name="connsiteX21" fmla="*/ 62899 w 276999"/>
              <a:gd name="connsiteY21" fmla="*/ 38472 h 276999"/>
              <a:gd name="connsiteX22" fmla="*/ 30778 w 276999"/>
              <a:gd name="connsiteY22" fmla="*/ 0 h 276999"/>
              <a:gd name="connsiteX23" fmla="*/ 246221 w 276999"/>
              <a:gd name="connsiteY23" fmla="*/ 0 h 276999"/>
              <a:gd name="connsiteX24" fmla="*/ 276999 w 276999"/>
              <a:gd name="connsiteY24" fmla="*/ 30778 h 276999"/>
              <a:gd name="connsiteX25" fmla="*/ 276999 w 276999"/>
              <a:gd name="connsiteY25" fmla="*/ 246222 h 276999"/>
              <a:gd name="connsiteX26" fmla="*/ 246221 w 276999"/>
              <a:gd name="connsiteY26" fmla="*/ 276999 h 276999"/>
              <a:gd name="connsiteX27" fmla="*/ 30778 w 276999"/>
              <a:gd name="connsiteY27" fmla="*/ 276999 h 276999"/>
              <a:gd name="connsiteX28" fmla="*/ 0 w 276999"/>
              <a:gd name="connsiteY28" fmla="*/ 246222 h 276999"/>
              <a:gd name="connsiteX29" fmla="*/ 0 w 276999"/>
              <a:gd name="connsiteY29" fmla="*/ 30778 h 276999"/>
              <a:gd name="connsiteX30" fmla="*/ 30778 w 276999"/>
              <a:gd name="connsiteY30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999" h="276999">
                <a:moveTo>
                  <a:pt x="42444" y="105157"/>
                </a:moveTo>
                <a:lnTo>
                  <a:pt x="42444" y="238527"/>
                </a:lnTo>
                <a:lnTo>
                  <a:pt x="83752" y="238527"/>
                </a:lnTo>
                <a:lnTo>
                  <a:pt x="83752" y="105157"/>
                </a:lnTo>
                <a:close/>
                <a:moveTo>
                  <a:pt x="189985" y="101083"/>
                </a:moveTo>
                <a:cubicBezTo>
                  <a:pt x="161683" y="101083"/>
                  <a:pt x="149772" y="123122"/>
                  <a:pt x="149772" y="123122"/>
                </a:cubicBezTo>
                <a:lnTo>
                  <a:pt x="149772" y="105157"/>
                </a:lnTo>
                <a:lnTo>
                  <a:pt x="110159" y="105157"/>
                </a:lnTo>
                <a:lnTo>
                  <a:pt x="110159" y="238527"/>
                </a:lnTo>
                <a:lnTo>
                  <a:pt x="149772" y="238527"/>
                </a:lnTo>
                <a:lnTo>
                  <a:pt x="149772" y="168516"/>
                </a:lnTo>
                <a:cubicBezTo>
                  <a:pt x="149772" y="149757"/>
                  <a:pt x="158407" y="138594"/>
                  <a:pt x="174935" y="138594"/>
                </a:cubicBezTo>
                <a:cubicBezTo>
                  <a:pt x="190128" y="138594"/>
                  <a:pt x="197422" y="149321"/>
                  <a:pt x="197422" y="168516"/>
                </a:cubicBezTo>
                <a:lnTo>
                  <a:pt x="197422" y="238527"/>
                </a:lnTo>
                <a:lnTo>
                  <a:pt x="238527" y="238527"/>
                </a:lnTo>
                <a:lnTo>
                  <a:pt x="238527" y="154086"/>
                </a:lnTo>
                <a:cubicBezTo>
                  <a:pt x="238527" y="118358"/>
                  <a:pt x="218274" y="101083"/>
                  <a:pt x="189985" y="101083"/>
                </a:cubicBezTo>
                <a:close/>
                <a:moveTo>
                  <a:pt x="62899" y="38472"/>
                </a:moveTo>
                <a:cubicBezTo>
                  <a:pt x="49406" y="38472"/>
                  <a:pt x="38472" y="49492"/>
                  <a:pt x="38472" y="63083"/>
                </a:cubicBezTo>
                <a:cubicBezTo>
                  <a:pt x="38472" y="76674"/>
                  <a:pt x="49406" y="87694"/>
                  <a:pt x="62899" y="87694"/>
                </a:cubicBezTo>
                <a:cubicBezTo>
                  <a:pt x="76392" y="87694"/>
                  <a:pt x="87320" y="76674"/>
                  <a:pt x="87320" y="63083"/>
                </a:cubicBezTo>
                <a:cubicBezTo>
                  <a:pt x="87320" y="49492"/>
                  <a:pt x="76392" y="38472"/>
                  <a:pt x="62899" y="38472"/>
                </a:cubicBezTo>
                <a:close/>
                <a:moveTo>
                  <a:pt x="30778" y="0"/>
                </a:moveTo>
                <a:lnTo>
                  <a:pt x="246221" y="0"/>
                </a:lnTo>
                <a:cubicBezTo>
                  <a:pt x="263219" y="0"/>
                  <a:pt x="276999" y="13780"/>
                  <a:pt x="276999" y="30778"/>
                </a:cubicBezTo>
                <a:lnTo>
                  <a:pt x="276999" y="246222"/>
                </a:lnTo>
                <a:cubicBezTo>
                  <a:pt x="276999" y="263220"/>
                  <a:pt x="263219" y="276999"/>
                  <a:pt x="246221" y="276999"/>
                </a:cubicBezTo>
                <a:lnTo>
                  <a:pt x="30778" y="276999"/>
                </a:lnTo>
                <a:cubicBezTo>
                  <a:pt x="13780" y="276999"/>
                  <a:pt x="0" y="263220"/>
                  <a:pt x="0" y="246222"/>
                </a:cubicBezTo>
                <a:lnTo>
                  <a:pt x="0" y="30778"/>
                </a:lnTo>
                <a:cubicBezTo>
                  <a:pt x="0" y="13780"/>
                  <a:pt x="13780" y="0"/>
                  <a:pt x="30778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0DF9A9-3CA5-7726-E062-189008EF369D}"/>
              </a:ext>
            </a:extLst>
          </p:cNvPr>
          <p:cNvSpPr txBox="1"/>
          <p:nvPr/>
        </p:nvSpPr>
        <p:spPr>
          <a:xfrm>
            <a:off x="11698746" y="6473992"/>
            <a:ext cx="404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89C09E4-2A85-4655-B944-9586AF533737}" type="slidenum">
              <a:rPr lang="en-GB" sz="1400" b="1" noProof="0" smtClean="0">
                <a:latin typeface="Tenorite" panose="00000500000000000000" pitchFamily="2" charset="0"/>
              </a:rPr>
              <a:pPr algn="r"/>
              <a:t>7</a:t>
            </a:fld>
            <a:endParaRPr lang="en-GB" sz="1400" b="1" noProof="0">
              <a:latin typeface="Tenorite" panose="00000500000000000000" pitchFamily="2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96A0137-C96B-3DB7-5FAE-E220D05091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60456"/>
              </p:ext>
            </p:extLst>
          </p:nvPr>
        </p:nvGraphicFramePr>
        <p:xfrm>
          <a:off x="2301238" y="1603711"/>
          <a:ext cx="923456" cy="1663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1728">
                  <a:extLst>
                    <a:ext uri="{9D8B030D-6E8A-4147-A177-3AD203B41FA5}">
                      <a16:colId xmlns:a16="http://schemas.microsoft.com/office/drawing/2014/main" val="3463720397"/>
                    </a:ext>
                  </a:extLst>
                </a:gridCol>
                <a:gridCol w="461728">
                  <a:extLst>
                    <a:ext uri="{9D8B030D-6E8A-4147-A177-3AD203B41FA5}">
                      <a16:colId xmlns:a16="http://schemas.microsoft.com/office/drawing/2014/main" val="1895038843"/>
                    </a:ext>
                  </a:extLst>
                </a:gridCol>
              </a:tblGrid>
              <a:tr h="93084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u="none" strike="noStrike" kern="1200" baseline="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Apr’25</a:t>
                      </a:r>
                      <a:endParaRPr lang="en-GB" sz="1100" b="1" i="0" u="none" strike="noStrike" kern="1200" baseline="0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7684" marR="7684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50" b="1" i="0" u="none" strike="noStrike" kern="1200" baseline="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Nov’25</a:t>
                      </a:r>
                    </a:p>
                  </a:txBody>
                  <a:tcPr marL="7684" marR="7684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3003872"/>
                  </a:ext>
                </a:extLst>
              </a:tr>
            </a:tbl>
          </a:graphicData>
        </a:graphic>
      </p:graphicFrame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004AFB4-226F-074E-D8EC-CC8F6938288A}"/>
              </a:ext>
            </a:extLst>
          </p:cNvPr>
          <p:cNvSpPr/>
          <p:nvPr/>
        </p:nvSpPr>
        <p:spPr>
          <a:xfrm>
            <a:off x="3224698" y="1580878"/>
            <a:ext cx="415360" cy="21203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050" b="1" noProof="0">
                <a:solidFill>
                  <a:srgbClr val="00B0F0"/>
                </a:solidFill>
                <a:latin typeface="Tenorite" panose="00000500000000000000" pitchFamily="2" charset="0"/>
              </a:rPr>
              <a:t>Jun’26</a:t>
            </a: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DB8FC16B-196C-6E31-12B1-97419D793A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345505"/>
              </p:ext>
            </p:extLst>
          </p:nvPr>
        </p:nvGraphicFramePr>
        <p:xfrm>
          <a:off x="4128053" y="1603711"/>
          <a:ext cx="911262" cy="1663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5631">
                  <a:extLst>
                    <a:ext uri="{9D8B030D-6E8A-4147-A177-3AD203B41FA5}">
                      <a16:colId xmlns:a16="http://schemas.microsoft.com/office/drawing/2014/main" val="3463720397"/>
                    </a:ext>
                  </a:extLst>
                </a:gridCol>
                <a:gridCol w="455631">
                  <a:extLst>
                    <a:ext uri="{9D8B030D-6E8A-4147-A177-3AD203B41FA5}">
                      <a16:colId xmlns:a16="http://schemas.microsoft.com/office/drawing/2014/main" val="1895038843"/>
                    </a:ext>
                  </a:extLst>
                </a:gridCol>
              </a:tblGrid>
              <a:tr h="93084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u="none" strike="noStrike" kern="1200" baseline="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Apr’25</a:t>
                      </a:r>
                      <a:endParaRPr lang="en-GB" sz="1100" b="1" i="0" u="none" strike="noStrike" kern="1200" baseline="0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7684" marR="7684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50" b="1" i="0" u="none" strike="noStrike" kern="1200" baseline="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Nov’25</a:t>
                      </a:r>
                    </a:p>
                  </a:txBody>
                  <a:tcPr marL="7684" marR="7684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3003872"/>
                  </a:ext>
                </a:extLst>
              </a:tr>
            </a:tbl>
          </a:graphicData>
        </a:graphic>
      </p:graphicFrame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C4208AD-AB59-F6F4-E103-62818D4C2DF9}"/>
              </a:ext>
            </a:extLst>
          </p:cNvPr>
          <p:cNvSpPr/>
          <p:nvPr/>
        </p:nvSpPr>
        <p:spPr>
          <a:xfrm>
            <a:off x="5051513" y="1580878"/>
            <a:ext cx="415360" cy="21203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050" b="1" noProof="0" dirty="0">
                <a:solidFill>
                  <a:srgbClr val="00B0F0"/>
                </a:solidFill>
                <a:latin typeface="Tenorite" panose="00000500000000000000" pitchFamily="2" charset="0"/>
              </a:rPr>
              <a:t>Jun’26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6C12C37F-0538-8C14-BFA5-F63109F816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41304"/>
              </p:ext>
            </p:extLst>
          </p:nvPr>
        </p:nvGraphicFramePr>
        <p:xfrm>
          <a:off x="5942676" y="1603711"/>
          <a:ext cx="923456" cy="1663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1728">
                  <a:extLst>
                    <a:ext uri="{9D8B030D-6E8A-4147-A177-3AD203B41FA5}">
                      <a16:colId xmlns:a16="http://schemas.microsoft.com/office/drawing/2014/main" val="3463720397"/>
                    </a:ext>
                  </a:extLst>
                </a:gridCol>
                <a:gridCol w="461728">
                  <a:extLst>
                    <a:ext uri="{9D8B030D-6E8A-4147-A177-3AD203B41FA5}">
                      <a16:colId xmlns:a16="http://schemas.microsoft.com/office/drawing/2014/main" val="1895038843"/>
                    </a:ext>
                  </a:extLst>
                </a:gridCol>
              </a:tblGrid>
              <a:tr h="93084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u="none" strike="noStrike" kern="1200" baseline="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Apr’25</a:t>
                      </a:r>
                      <a:endParaRPr lang="en-GB" sz="1100" b="1" i="0" u="none" strike="noStrike" kern="1200" baseline="0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7684" marR="7684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50" b="1" i="0" u="none" strike="noStrike" kern="1200" baseline="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Nov’25</a:t>
                      </a:r>
                    </a:p>
                  </a:txBody>
                  <a:tcPr marL="7684" marR="7684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3003872"/>
                  </a:ext>
                </a:extLst>
              </a:tr>
            </a:tbl>
          </a:graphicData>
        </a:graphic>
      </p:graphicFrame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A92310BA-DCA4-764F-B028-4C2955655A5F}"/>
              </a:ext>
            </a:extLst>
          </p:cNvPr>
          <p:cNvSpPr/>
          <p:nvPr/>
        </p:nvSpPr>
        <p:spPr>
          <a:xfrm>
            <a:off x="6866136" y="1580878"/>
            <a:ext cx="415360" cy="21203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050" b="1" noProof="0">
                <a:solidFill>
                  <a:srgbClr val="00B0F0"/>
                </a:solidFill>
                <a:latin typeface="Tenorite" panose="00000500000000000000" pitchFamily="2" charset="0"/>
              </a:rPr>
              <a:t>Jun’26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133CF22-3D32-45D9-9469-0ABFEEF9B89C}"/>
              </a:ext>
            </a:extLst>
          </p:cNvPr>
          <p:cNvSpPr/>
          <p:nvPr/>
        </p:nvSpPr>
        <p:spPr>
          <a:xfrm>
            <a:off x="7817748" y="1580878"/>
            <a:ext cx="415360" cy="21203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050" b="1" noProof="0">
                <a:solidFill>
                  <a:srgbClr val="00B0F0"/>
                </a:solidFill>
                <a:latin typeface="Tenorite" panose="00000500000000000000" pitchFamily="2" charset="0"/>
              </a:rPr>
              <a:t>Jun’26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3C79F227-93F5-3E9F-3276-C569032F5306}"/>
              </a:ext>
            </a:extLst>
          </p:cNvPr>
          <p:cNvSpPr/>
          <p:nvPr/>
        </p:nvSpPr>
        <p:spPr>
          <a:xfrm>
            <a:off x="7406639" y="5603066"/>
            <a:ext cx="1213485" cy="4428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200" noProof="0" dirty="0">
                <a:solidFill>
                  <a:schemeClr val="tx1"/>
                </a:solidFill>
                <a:latin typeface="Tenorite" panose="00000500000000000000" pitchFamily="2" charset="0"/>
              </a:rPr>
              <a:t>*Business planning and admin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AB5B30B-FFD8-DB15-3E49-E247ACB26CE9}"/>
              </a:ext>
            </a:extLst>
          </p:cNvPr>
          <p:cNvCxnSpPr>
            <a:cxnSpLocks/>
          </p:cNvCxnSpPr>
          <p:nvPr/>
        </p:nvCxnSpPr>
        <p:spPr>
          <a:xfrm>
            <a:off x="3910063" y="1591034"/>
            <a:ext cx="0" cy="4094472"/>
          </a:xfrm>
          <a:prstGeom prst="line">
            <a:avLst/>
          </a:prstGeom>
          <a:ln w="158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CA4B70A-38D3-B452-3B7D-F0468D10352E}"/>
              </a:ext>
            </a:extLst>
          </p:cNvPr>
          <p:cNvCxnSpPr>
            <a:cxnSpLocks/>
          </p:cNvCxnSpPr>
          <p:nvPr/>
        </p:nvCxnSpPr>
        <p:spPr>
          <a:xfrm>
            <a:off x="5729031" y="1591034"/>
            <a:ext cx="0" cy="4094472"/>
          </a:xfrm>
          <a:prstGeom prst="line">
            <a:avLst/>
          </a:prstGeom>
          <a:ln w="158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30C2221-6EBE-5EEC-DE16-1AD01E595DF1}"/>
              </a:ext>
            </a:extLst>
          </p:cNvPr>
          <p:cNvCxnSpPr>
            <a:cxnSpLocks/>
          </p:cNvCxnSpPr>
          <p:nvPr/>
        </p:nvCxnSpPr>
        <p:spPr>
          <a:xfrm>
            <a:off x="7547999" y="1591034"/>
            <a:ext cx="0" cy="4094472"/>
          </a:xfrm>
          <a:prstGeom prst="line">
            <a:avLst/>
          </a:prstGeom>
          <a:ln w="158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63B6C4AD-4F3F-CB0A-188F-4945193643C4}"/>
              </a:ext>
            </a:extLst>
          </p:cNvPr>
          <p:cNvSpPr/>
          <p:nvPr/>
        </p:nvSpPr>
        <p:spPr>
          <a:xfrm>
            <a:off x="11249343" y="2311942"/>
            <a:ext cx="159150" cy="136634"/>
          </a:xfrm>
          <a:prstGeom prst="triangle">
            <a:avLst/>
          </a:prstGeom>
          <a:solidFill>
            <a:srgbClr val="00642D"/>
          </a:solidFill>
          <a:ln>
            <a:solidFill>
              <a:srgbClr val="0064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19A93A1-03A2-A5EB-B33C-1BFFBDB7CDFF}"/>
              </a:ext>
            </a:extLst>
          </p:cNvPr>
          <p:cNvGrpSpPr/>
          <p:nvPr/>
        </p:nvGrpSpPr>
        <p:grpSpPr>
          <a:xfrm>
            <a:off x="8960022" y="6148314"/>
            <a:ext cx="3051957" cy="215444"/>
            <a:chOff x="10139060" y="6166169"/>
            <a:chExt cx="3051957" cy="215444"/>
          </a:xfrm>
        </p:grpSpPr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2229A8C1-4433-2A14-4727-5607E0EF69BA}"/>
                </a:ext>
              </a:extLst>
            </p:cNvPr>
            <p:cNvSpPr/>
            <p:nvPr/>
          </p:nvSpPr>
          <p:spPr>
            <a:xfrm>
              <a:off x="10139060" y="6206456"/>
              <a:ext cx="147021" cy="133246"/>
            </a:xfrm>
            <a:prstGeom prst="triangle">
              <a:avLst/>
            </a:prstGeom>
            <a:solidFill>
              <a:srgbClr val="00642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31BC675C-2168-BFFA-29C7-D41A58A132E6}"/>
                </a:ext>
              </a:extLst>
            </p:cNvPr>
            <p:cNvSpPr/>
            <p:nvPr/>
          </p:nvSpPr>
          <p:spPr>
            <a:xfrm rot="10800000">
              <a:off x="10252408" y="6206456"/>
              <a:ext cx="147021" cy="133246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2EC0C10-476B-210B-7C38-D5C0B7304911}"/>
                </a:ext>
              </a:extLst>
            </p:cNvPr>
            <p:cNvSpPr txBox="1"/>
            <p:nvPr/>
          </p:nvSpPr>
          <p:spPr>
            <a:xfrm>
              <a:off x="10366849" y="6166169"/>
              <a:ext cx="2824168" cy="21544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GB" sz="800" noProof="0">
                  <a:latin typeface="Tenorite" panose="00000500000000000000" pitchFamily="2" charset="0"/>
                </a:rPr>
                <a:t>95% confidence level sig testing against the Jun’26 wave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5087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27030-4E64-411C-88E3-050A25F6F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3D4C1EE-7BA9-A986-8852-7C5AE2881600}"/>
              </a:ext>
            </a:extLst>
          </p:cNvPr>
          <p:cNvSpPr/>
          <p:nvPr/>
        </p:nvSpPr>
        <p:spPr>
          <a:xfrm>
            <a:off x="439142" y="1033468"/>
            <a:ext cx="11472963" cy="5084873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E04E19-EB3F-3972-5E3B-DD3E24FD0EDD}"/>
              </a:ext>
            </a:extLst>
          </p:cNvPr>
          <p:cNvSpPr txBox="1"/>
          <p:nvPr/>
        </p:nvSpPr>
        <p:spPr>
          <a:xfrm>
            <a:off x="1310031" y="6466248"/>
            <a:ext cx="8996019" cy="2224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900" b="1" noProof="0">
                <a:latin typeface="Tenorite" panose="00000500000000000000" pitchFamily="2" charset="0"/>
              </a:rPr>
              <a:t>Q4: </a:t>
            </a:r>
            <a:r>
              <a:rPr lang="en-GB" sz="900" noProof="0">
                <a:latin typeface="Tenorite" panose="00000500000000000000" pitchFamily="2" charset="0"/>
              </a:rPr>
              <a:t>Do you pay for any licenses to use AI tools?</a:t>
            </a:r>
          </a:p>
          <a:p>
            <a:pPr lvl="0">
              <a:lnSpc>
                <a:spcPct val="80000"/>
              </a:lnSpc>
              <a:defRPr/>
            </a:pPr>
            <a:r>
              <a:rPr lang="en-GB" sz="900" b="1" u="sng" noProof="0">
                <a:solidFill>
                  <a:prstClr val="black"/>
                </a:solidFill>
                <a:latin typeface="Tenorite" panose="00000500000000000000" pitchFamily="2" charset="0"/>
              </a:rPr>
              <a:t>Base: Nov’25 (117), Apr’25 (96), Jun’26 (114)</a:t>
            </a:r>
            <a:endParaRPr lang="en-GB" sz="900" u="sng" noProof="0">
              <a:solidFill>
                <a:prstClr val="black"/>
              </a:solidFill>
              <a:latin typeface="Tenorite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33022D-E185-B51C-17BE-3D81696951C4}"/>
              </a:ext>
            </a:extLst>
          </p:cNvPr>
          <p:cNvSpPr txBox="1"/>
          <p:nvPr/>
        </p:nvSpPr>
        <p:spPr>
          <a:xfrm>
            <a:off x="406849" y="137159"/>
            <a:ext cx="11539728" cy="78431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800" b="1" noProof="0" dirty="0">
                <a:solidFill>
                  <a:srgbClr val="7F7F7F"/>
                </a:solidFill>
                <a:latin typeface="Tenorite" panose="00000500000000000000" pitchFamily="2" charset="0"/>
              </a:rPr>
              <a:t>73% now pay for AI tool licenses, compared to 58% in Apr ‘25, reflecting a clear shift to committed usage</a:t>
            </a:r>
            <a:endParaRPr lang="en-GB" sz="2800" b="1" noProof="0" dirty="0">
              <a:solidFill>
                <a:srgbClr val="7F7F7F"/>
              </a:solidFill>
              <a:latin typeface="Tenorite" panose="00000500000000000000" pitchFamily="2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50E10FA-1AF2-6574-32EF-DA5D860260A4}"/>
              </a:ext>
            </a:extLst>
          </p:cNvPr>
          <p:cNvGrpSpPr/>
          <p:nvPr/>
        </p:nvGrpSpPr>
        <p:grpSpPr>
          <a:xfrm>
            <a:off x="719455" y="1530005"/>
            <a:ext cx="1733494" cy="132849"/>
            <a:chOff x="4469878" y="1646312"/>
            <a:chExt cx="1733494" cy="13284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B954801-2605-92AC-ACE2-239016818DE2}"/>
                </a:ext>
              </a:extLst>
            </p:cNvPr>
            <p:cNvSpPr/>
            <p:nvPr/>
          </p:nvSpPr>
          <p:spPr>
            <a:xfrm>
              <a:off x="4576557" y="1655925"/>
              <a:ext cx="639548" cy="1232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400" b="1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norite" panose="00000500000000000000" pitchFamily="2" charset="0"/>
                </a:rPr>
                <a:t>Yes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D71C362-3295-8DF6-5548-AB3988B81AB7}"/>
                </a:ext>
              </a:extLst>
            </p:cNvPr>
            <p:cNvSpPr/>
            <p:nvPr/>
          </p:nvSpPr>
          <p:spPr>
            <a:xfrm>
              <a:off x="4469878" y="1646312"/>
              <a:ext cx="132849" cy="13284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b="1" noProof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312BE75-C62C-1B9D-69D8-ABCC335F9FF9}"/>
                </a:ext>
              </a:extLst>
            </p:cNvPr>
            <p:cNvSpPr/>
            <p:nvPr/>
          </p:nvSpPr>
          <p:spPr>
            <a:xfrm>
              <a:off x="5191734" y="1653313"/>
              <a:ext cx="1011638" cy="1258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400" b="1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norite" panose="00000500000000000000" pitchFamily="2" charset="0"/>
                </a:rPr>
                <a:t>No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0E305D2-2A7A-8225-D3AC-98663065B3E5}"/>
                </a:ext>
              </a:extLst>
            </p:cNvPr>
            <p:cNvSpPr/>
            <p:nvPr/>
          </p:nvSpPr>
          <p:spPr>
            <a:xfrm>
              <a:off x="5086325" y="1646312"/>
              <a:ext cx="132849" cy="13284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b="1" noProof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80AA5F3-AE21-B9E3-E037-AB525095A07C}"/>
              </a:ext>
            </a:extLst>
          </p:cNvPr>
          <p:cNvSpPr txBox="1"/>
          <p:nvPr/>
        </p:nvSpPr>
        <p:spPr>
          <a:xfrm>
            <a:off x="658495" y="1156935"/>
            <a:ext cx="4343400" cy="315536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noProof="0">
                <a:latin typeface="Tenorite" panose="00000500000000000000" pitchFamily="2" charset="0"/>
              </a:rPr>
              <a:t>Payment of licenses for AI tool usage</a:t>
            </a:r>
            <a:endParaRPr lang="en-GB" sz="1100" noProof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8E2798-27EE-9FB5-2DE8-7FB852C4BDA0}"/>
              </a:ext>
            </a:extLst>
          </p:cNvPr>
          <p:cNvSpPr txBox="1"/>
          <p:nvPr/>
        </p:nvSpPr>
        <p:spPr>
          <a:xfrm>
            <a:off x="9604779" y="6477860"/>
            <a:ext cx="1466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>
                <a:latin typeface="Tenorite" panose="00000500000000000000" pitchFamily="2" charset="0"/>
              </a:rPr>
              <a:t>For more info, visit</a:t>
            </a:r>
          </a:p>
        </p:txBody>
      </p:sp>
      <p:pic>
        <p:nvPicPr>
          <p:cNvPr id="8" name="Graphic 7" descr="World with solid fill">
            <a:hlinkClick r:id="rId3"/>
            <a:extLst>
              <a:ext uri="{FF2B5EF4-FFF2-40B4-BE49-F238E27FC236}">
                <a16:creationId xmlns:a16="http://schemas.microsoft.com/office/drawing/2014/main" id="{317A9A64-5F26-523E-E272-49960545F3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4295" y="6439050"/>
            <a:ext cx="354623" cy="354623"/>
          </a:xfrm>
          <a:prstGeom prst="rect">
            <a:avLst/>
          </a:prstGeom>
          <a:effectLst/>
        </p:spPr>
      </p:pic>
      <p:sp>
        <p:nvSpPr>
          <p:cNvPr id="9" name="Freeform: Shape 8">
            <a:hlinkClick r:id="rId5"/>
            <a:extLst>
              <a:ext uri="{FF2B5EF4-FFF2-40B4-BE49-F238E27FC236}">
                <a16:creationId xmlns:a16="http://schemas.microsoft.com/office/drawing/2014/main" id="{7AB33FE0-C3AF-78A6-A427-E9D5A21D13D8}"/>
              </a:ext>
            </a:extLst>
          </p:cNvPr>
          <p:cNvSpPr/>
          <p:nvPr/>
        </p:nvSpPr>
        <p:spPr>
          <a:xfrm>
            <a:off x="11413909" y="6477861"/>
            <a:ext cx="276999" cy="276999"/>
          </a:xfrm>
          <a:custGeom>
            <a:avLst/>
            <a:gdLst>
              <a:gd name="connsiteX0" fmla="*/ 42444 w 276999"/>
              <a:gd name="connsiteY0" fmla="*/ 105157 h 276999"/>
              <a:gd name="connsiteX1" fmla="*/ 42444 w 276999"/>
              <a:gd name="connsiteY1" fmla="*/ 238527 h 276999"/>
              <a:gd name="connsiteX2" fmla="*/ 83752 w 276999"/>
              <a:gd name="connsiteY2" fmla="*/ 238527 h 276999"/>
              <a:gd name="connsiteX3" fmla="*/ 83752 w 276999"/>
              <a:gd name="connsiteY3" fmla="*/ 105157 h 276999"/>
              <a:gd name="connsiteX4" fmla="*/ 189985 w 276999"/>
              <a:gd name="connsiteY4" fmla="*/ 101083 h 276999"/>
              <a:gd name="connsiteX5" fmla="*/ 149772 w 276999"/>
              <a:gd name="connsiteY5" fmla="*/ 123122 h 276999"/>
              <a:gd name="connsiteX6" fmla="*/ 149772 w 276999"/>
              <a:gd name="connsiteY6" fmla="*/ 105157 h 276999"/>
              <a:gd name="connsiteX7" fmla="*/ 110159 w 276999"/>
              <a:gd name="connsiteY7" fmla="*/ 105157 h 276999"/>
              <a:gd name="connsiteX8" fmla="*/ 110159 w 276999"/>
              <a:gd name="connsiteY8" fmla="*/ 238527 h 276999"/>
              <a:gd name="connsiteX9" fmla="*/ 149772 w 276999"/>
              <a:gd name="connsiteY9" fmla="*/ 238527 h 276999"/>
              <a:gd name="connsiteX10" fmla="*/ 149772 w 276999"/>
              <a:gd name="connsiteY10" fmla="*/ 168516 h 276999"/>
              <a:gd name="connsiteX11" fmla="*/ 174935 w 276999"/>
              <a:gd name="connsiteY11" fmla="*/ 138594 h 276999"/>
              <a:gd name="connsiteX12" fmla="*/ 197422 w 276999"/>
              <a:gd name="connsiteY12" fmla="*/ 168516 h 276999"/>
              <a:gd name="connsiteX13" fmla="*/ 197422 w 276999"/>
              <a:gd name="connsiteY13" fmla="*/ 238527 h 276999"/>
              <a:gd name="connsiteX14" fmla="*/ 238527 w 276999"/>
              <a:gd name="connsiteY14" fmla="*/ 238527 h 276999"/>
              <a:gd name="connsiteX15" fmla="*/ 238527 w 276999"/>
              <a:gd name="connsiteY15" fmla="*/ 154086 h 276999"/>
              <a:gd name="connsiteX16" fmla="*/ 189985 w 276999"/>
              <a:gd name="connsiteY16" fmla="*/ 101083 h 276999"/>
              <a:gd name="connsiteX17" fmla="*/ 62899 w 276999"/>
              <a:gd name="connsiteY17" fmla="*/ 38472 h 276999"/>
              <a:gd name="connsiteX18" fmla="*/ 38472 w 276999"/>
              <a:gd name="connsiteY18" fmla="*/ 63083 h 276999"/>
              <a:gd name="connsiteX19" fmla="*/ 62899 w 276999"/>
              <a:gd name="connsiteY19" fmla="*/ 87694 h 276999"/>
              <a:gd name="connsiteX20" fmla="*/ 87320 w 276999"/>
              <a:gd name="connsiteY20" fmla="*/ 63083 h 276999"/>
              <a:gd name="connsiteX21" fmla="*/ 62899 w 276999"/>
              <a:gd name="connsiteY21" fmla="*/ 38472 h 276999"/>
              <a:gd name="connsiteX22" fmla="*/ 30778 w 276999"/>
              <a:gd name="connsiteY22" fmla="*/ 0 h 276999"/>
              <a:gd name="connsiteX23" fmla="*/ 246221 w 276999"/>
              <a:gd name="connsiteY23" fmla="*/ 0 h 276999"/>
              <a:gd name="connsiteX24" fmla="*/ 276999 w 276999"/>
              <a:gd name="connsiteY24" fmla="*/ 30778 h 276999"/>
              <a:gd name="connsiteX25" fmla="*/ 276999 w 276999"/>
              <a:gd name="connsiteY25" fmla="*/ 246222 h 276999"/>
              <a:gd name="connsiteX26" fmla="*/ 246221 w 276999"/>
              <a:gd name="connsiteY26" fmla="*/ 276999 h 276999"/>
              <a:gd name="connsiteX27" fmla="*/ 30778 w 276999"/>
              <a:gd name="connsiteY27" fmla="*/ 276999 h 276999"/>
              <a:gd name="connsiteX28" fmla="*/ 0 w 276999"/>
              <a:gd name="connsiteY28" fmla="*/ 246222 h 276999"/>
              <a:gd name="connsiteX29" fmla="*/ 0 w 276999"/>
              <a:gd name="connsiteY29" fmla="*/ 30778 h 276999"/>
              <a:gd name="connsiteX30" fmla="*/ 30778 w 276999"/>
              <a:gd name="connsiteY30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999" h="276999">
                <a:moveTo>
                  <a:pt x="42444" y="105157"/>
                </a:moveTo>
                <a:lnTo>
                  <a:pt x="42444" y="238527"/>
                </a:lnTo>
                <a:lnTo>
                  <a:pt x="83752" y="238527"/>
                </a:lnTo>
                <a:lnTo>
                  <a:pt x="83752" y="105157"/>
                </a:lnTo>
                <a:close/>
                <a:moveTo>
                  <a:pt x="189985" y="101083"/>
                </a:moveTo>
                <a:cubicBezTo>
                  <a:pt x="161683" y="101083"/>
                  <a:pt x="149772" y="123122"/>
                  <a:pt x="149772" y="123122"/>
                </a:cubicBezTo>
                <a:lnTo>
                  <a:pt x="149772" y="105157"/>
                </a:lnTo>
                <a:lnTo>
                  <a:pt x="110159" y="105157"/>
                </a:lnTo>
                <a:lnTo>
                  <a:pt x="110159" y="238527"/>
                </a:lnTo>
                <a:lnTo>
                  <a:pt x="149772" y="238527"/>
                </a:lnTo>
                <a:lnTo>
                  <a:pt x="149772" y="168516"/>
                </a:lnTo>
                <a:cubicBezTo>
                  <a:pt x="149772" y="149757"/>
                  <a:pt x="158407" y="138594"/>
                  <a:pt x="174935" y="138594"/>
                </a:cubicBezTo>
                <a:cubicBezTo>
                  <a:pt x="190128" y="138594"/>
                  <a:pt x="197422" y="149321"/>
                  <a:pt x="197422" y="168516"/>
                </a:cubicBezTo>
                <a:lnTo>
                  <a:pt x="197422" y="238527"/>
                </a:lnTo>
                <a:lnTo>
                  <a:pt x="238527" y="238527"/>
                </a:lnTo>
                <a:lnTo>
                  <a:pt x="238527" y="154086"/>
                </a:lnTo>
                <a:cubicBezTo>
                  <a:pt x="238527" y="118358"/>
                  <a:pt x="218274" y="101083"/>
                  <a:pt x="189985" y="101083"/>
                </a:cubicBezTo>
                <a:close/>
                <a:moveTo>
                  <a:pt x="62899" y="38472"/>
                </a:moveTo>
                <a:cubicBezTo>
                  <a:pt x="49406" y="38472"/>
                  <a:pt x="38472" y="49492"/>
                  <a:pt x="38472" y="63083"/>
                </a:cubicBezTo>
                <a:cubicBezTo>
                  <a:pt x="38472" y="76674"/>
                  <a:pt x="49406" y="87694"/>
                  <a:pt x="62899" y="87694"/>
                </a:cubicBezTo>
                <a:cubicBezTo>
                  <a:pt x="76392" y="87694"/>
                  <a:pt x="87320" y="76674"/>
                  <a:pt x="87320" y="63083"/>
                </a:cubicBezTo>
                <a:cubicBezTo>
                  <a:pt x="87320" y="49492"/>
                  <a:pt x="76392" y="38472"/>
                  <a:pt x="62899" y="38472"/>
                </a:cubicBezTo>
                <a:close/>
                <a:moveTo>
                  <a:pt x="30778" y="0"/>
                </a:moveTo>
                <a:lnTo>
                  <a:pt x="246221" y="0"/>
                </a:lnTo>
                <a:cubicBezTo>
                  <a:pt x="263219" y="0"/>
                  <a:pt x="276999" y="13780"/>
                  <a:pt x="276999" y="30778"/>
                </a:cubicBezTo>
                <a:lnTo>
                  <a:pt x="276999" y="246222"/>
                </a:lnTo>
                <a:cubicBezTo>
                  <a:pt x="276999" y="263220"/>
                  <a:pt x="263219" y="276999"/>
                  <a:pt x="246221" y="276999"/>
                </a:cubicBezTo>
                <a:lnTo>
                  <a:pt x="30778" y="276999"/>
                </a:lnTo>
                <a:cubicBezTo>
                  <a:pt x="13780" y="276999"/>
                  <a:pt x="0" y="263220"/>
                  <a:pt x="0" y="246222"/>
                </a:cubicBezTo>
                <a:lnTo>
                  <a:pt x="0" y="30778"/>
                </a:lnTo>
                <a:cubicBezTo>
                  <a:pt x="0" y="13780"/>
                  <a:pt x="13780" y="0"/>
                  <a:pt x="30778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FFB56F-F7E3-9496-8AC3-A1F1C575D717}"/>
              </a:ext>
            </a:extLst>
          </p:cNvPr>
          <p:cNvSpPr txBox="1"/>
          <p:nvPr/>
        </p:nvSpPr>
        <p:spPr>
          <a:xfrm>
            <a:off x="11698746" y="6473992"/>
            <a:ext cx="404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89C09E4-2A85-4655-B944-9586AF533737}" type="slidenum">
              <a:rPr lang="en-GB" sz="1400" b="1" noProof="0" smtClean="0">
                <a:latin typeface="Tenorite" panose="00000500000000000000" pitchFamily="2" charset="0"/>
              </a:rPr>
              <a:pPr algn="r"/>
              <a:t>8</a:t>
            </a:fld>
            <a:endParaRPr lang="en-GB" sz="1400" b="1" noProof="0">
              <a:latin typeface="Tenorite" panose="000005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CEA7F3-B732-880A-2778-37C632E0EFCB}"/>
              </a:ext>
            </a:extLst>
          </p:cNvPr>
          <p:cNvSpPr txBox="1"/>
          <p:nvPr/>
        </p:nvSpPr>
        <p:spPr>
          <a:xfrm>
            <a:off x="1288587" y="1943526"/>
            <a:ext cx="85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"/>
            <a:r>
              <a:rPr lang="en-GB" b="1" noProof="0">
                <a:solidFill>
                  <a:schemeClr val="tx1">
                    <a:lumMod val="75000"/>
                    <a:lumOff val="25000"/>
                  </a:schemeClr>
                </a:solidFill>
                <a:latin typeface="Tenorite" panose="00000500000000000000" pitchFamily="2" charset="0"/>
              </a:rPr>
              <a:t>Apr’25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4F3671-336B-42C9-28EC-F84BCFCA7BC6}"/>
              </a:ext>
            </a:extLst>
          </p:cNvPr>
          <p:cNvSpPr txBox="1"/>
          <p:nvPr/>
        </p:nvSpPr>
        <p:spPr>
          <a:xfrm>
            <a:off x="3978486" y="1943526"/>
            <a:ext cx="89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"/>
            <a:r>
              <a:rPr lang="en-GB" b="1" noProof="0">
                <a:solidFill>
                  <a:schemeClr val="tx1">
                    <a:lumMod val="75000"/>
                    <a:lumOff val="25000"/>
                  </a:schemeClr>
                </a:solidFill>
                <a:latin typeface="Tenorite" panose="00000500000000000000" pitchFamily="2" charset="0"/>
              </a:rPr>
              <a:t>Nov’25</a:t>
            </a:r>
          </a:p>
        </p:txBody>
      </p: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A42DB6BC-3EE2-3BD6-A180-95055374D6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042133"/>
              </p:ext>
            </p:extLst>
          </p:nvPr>
        </p:nvGraphicFramePr>
        <p:xfrm>
          <a:off x="511092" y="2481576"/>
          <a:ext cx="2354629" cy="2212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40" name="Group 39">
            <a:extLst>
              <a:ext uri="{FF2B5EF4-FFF2-40B4-BE49-F238E27FC236}">
                <a16:creationId xmlns:a16="http://schemas.microsoft.com/office/drawing/2014/main" id="{E2982F8E-3A40-4B67-F9A6-2B7EB7A86C13}"/>
              </a:ext>
            </a:extLst>
          </p:cNvPr>
          <p:cNvGrpSpPr/>
          <p:nvPr/>
        </p:nvGrpSpPr>
        <p:grpSpPr>
          <a:xfrm>
            <a:off x="9127909" y="3855201"/>
            <a:ext cx="2331720" cy="2331720"/>
            <a:chOff x="8983129" y="3855201"/>
            <a:chExt cx="2331720" cy="233172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26A7839-852D-0AA2-1A21-74348E2A7A0C}"/>
                </a:ext>
              </a:extLst>
            </p:cNvPr>
            <p:cNvSpPr/>
            <p:nvPr/>
          </p:nvSpPr>
          <p:spPr>
            <a:xfrm>
              <a:off x="8983129" y="3855201"/>
              <a:ext cx="2331720" cy="2331720"/>
            </a:xfrm>
            <a:prstGeom prst="ellipse">
              <a:avLst/>
            </a:prstGeom>
            <a:noFill/>
            <a:ln>
              <a:solidFill>
                <a:schemeClr val="accent1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73C33810-3515-2F00-181A-57B4B526820F}"/>
                </a:ext>
              </a:extLst>
            </p:cNvPr>
            <p:cNvSpPr/>
            <p:nvPr/>
          </p:nvSpPr>
          <p:spPr>
            <a:xfrm>
              <a:off x="9060260" y="3938540"/>
              <a:ext cx="2174758" cy="2179801"/>
            </a:xfrm>
            <a:prstGeom prst="ellipse">
              <a:avLst/>
            </a:prstGeom>
            <a:ln>
              <a:solidFill>
                <a:srgbClr val="FEFAFA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F85B73C2-0836-235E-938A-9A9CCDD7B162}"/>
                </a:ext>
              </a:extLst>
            </p:cNvPr>
            <p:cNvSpPr/>
            <p:nvPr/>
          </p:nvSpPr>
          <p:spPr>
            <a:xfrm>
              <a:off x="9242209" y="4130585"/>
              <a:ext cx="1828800" cy="1828800"/>
            </a:xfrm>
            <a:prstGeom prst="ellipse">
              <a:avLst/>
            </a:prstGeom>
            <a:solidFill>
              <a:srgbClr val="FE9C9C"/>
            </a:solidFill>
            <a:ln>
              <a:solidFill>
                <a:srgbClr val="FEFAFA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E494549-5395-4884-8491-284AA31EDDCF}"/>
                </a:ext>
              </a:extLst>
            </p:cNvPr>
            <p:cNvSpPr/>
            <p:nvPr/>
          </p:nvSpPr>
          <p:spPr>
            <a:xfrm>
              <a:off x="9525673" y="4414049"/>
              <a:ext cx="1261872" cy="12618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</p:grpSp>
      <p:sp>
        <p:nvSpPr>
          <p:cNvPr id="38" name="Flowchart: Connector 37">
            <a:extLst>
              <a:ext uri="{FF2B5EF4-FFF2-40B4-BE49-F238E27FC236}">
                <a16:creationId xmlns:a16="http://schemas.microsoft.com/office/drawing/2014/main" id="{B1BED7C8-27AA-5A17-7B7E-9158740694F1}"/>
              </a:ext>
            </a:extLst>
          </p:cNvPr>
          <p:cNvSpPr/>
          <p:nvPr/>
        </p:nvSpPr>
        <p:spPr>
          <a:xfrm>
            <a:off x="1074892" y="2945118"/>
            <a:ext cx="1284229" cy="1280160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latin typeface="Tenorite" panose="00000500000000000000" pitchFamily="2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B98CA87-4D06-B046-6590-B9A51771BE1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62505" y="4124421"/>
            <a:ext cx="3149600" cy="2405189"/>
          </a:xfrm>
          <a:prstGeom prst="rect">
            <a:avLst/>
          </a:prstGeom>
        </p:spPr>
      </p:pic>
      <p:sp>
        <p:nvSpPr>
          <p:cNvPr id="41" name="Arc 40">
            <a:extLst>
              <a:ext uri="{FF2B5EF4-FFF2-40B4-BE49-F238E27FC236}">
                <a16:creationId xmlns:a16="http://schemas.microsoft.com/office/drawing/2014/main" id="{A6DD6026-3ED7-028C-52E9-F981A40240F4}"/>
              </a:ext>
            </a:extLst>
          </p:cNvPr>
          <p:cNvSpPr/>
          <p:nvPr/>
        </p:nvSpPr>
        <p:spPr>
          <a:xfrm>
            <a:off x="9115717" y="3779469"/>
            <a:ext cx="542544" cy="541092"/>
          </a:xfrm>
          <a:prstGeom prst="arc">
            <a:avLst>
              <a:gd name="adj1" fmla="val 16862308"/>
              <a:gd name="adj2" fmla="val 0"/>
            </a:avLst>
          </a:prstGeom>
          <a:ln>
            <a:prstDash val="dash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43" name="Picture 4">
            <a:extLst>
              <a:ext uri="{FF2B5EF4-FFF2-40B4-BE49-F238E27FC236}">
                <a16:creationId xmlns:a16="http://schemas.microsoft.com/office/drawing/2014/main" id="{61042D1B-7F15-0218-5844-EADE2D836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95758" y="3636636"/>
            <a:ext cx="691231" cy="148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8D8B0CE-0679-6E22-EA53-DE8ECA67F07B}"/>
              </a:ext>
            </a:extLst>
          </p:cNvPr>
          <p:cNvCxnSpPr/>
          <p:nvPr/>
        </p:nvCxnSpPr>
        <p:spPr>
          <a:xfrm>
            <a:off x="8768910" y="5021061"/>
            <a:ext cx="345615" cy="0"/>
          </a:xfrm>
          <a:prstGeom prst="line">
            <a:avLst/>
          </a:prstGeom>
          <a:ln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" descr="Google Gemini">
            <a:extLst>
              <a:ext uri="{FF2B5EF4-FFF2-40B4-BE49-F238E27FC236}">
                <a16:creationId xmlns:a16="http://schemas.microsoft.com/office/drawing/2014/main" id="{F3284B0A-C16F-9C90-6146-C6348BB8C1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367" t="30483" r="28085" b="30635"/>
          <a:stretch>
            <a:fillRect/>
          </a:stretch>
        </p:blipFill>
        <p:spPr bwMode="auto">
          <a:xfrm>
            <a:off x="8040130" y="4865518"/>
            <a:ext cx="711532" cy="325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Arc 47">
            <a:extLst>
              <a:ext uri="{FF2B5EF4-FFF2-40B4-BE49-F238E27FC236}">
                <a16:creationId xmlns:a16="http://schemas.microsoft.com/office/drawing/2014/main" id="{A9D54A75-65BA-511C-DF0D-F0C09950CD88}"/>
              </a:ext>
            </a:extLst>
          </p:cNvPr>
          <p:cNvSpPr/>
          <p:nvPr/>
        </p:nvSpPr>
        <p:spPr>
          <a:xfrm flipH="1">
            <a:off x="10337305" y="3573700"/>
            <a:ext cx="542544" cy="541092"/>
          </a:xfrm>
          <a:prstGeom prst="arc">
            <a:avLst>
              <a:gd name="adj1" fmla="val 16862308"/>
              <a:gd name="adj2" fmla="val 0"/>
            </a:avLst>
          </a:prstGeom>
          <a:ln>
            <a:prstDash val="dash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D2E166CF-0326-38B8-9D65-C4A66DFBFD19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8577" y="3397123"/>
            <a:ext cx="277354" cy="277354"/>
          </a:xfrm>
          <a:prstGeom prst="rect">
            <a:avLst/>
          </a:prstGeom>
        </p:spPr>
      </p:pic>
      <p:sp>
        <p:nvSpPr>
          <p:cNvPr id="54" name="Arc 53">
            <a:extLst>
              <a:ext uri="{FF2B5EF4-FFF2-40B4-BE49-F238E27FC236}">
                <a16:creationId xmlns:a16="http://schemas.microsoft.com/office/drawing/2014/main" id="{8C94D1FB-63EF-45DB-0D39-5FDE7D5EF07D}"/>
              </a:ext>
            </a:extLst>
          </p:cNvPr>
          <p:cNvSpPr/>
          <p:nvPr/>
        </p:nvSpPr>
        <p:spPr>
          <a:xfrm rot="6588571">
            <a:off x="8989299" y="5350892"/>
            <a:ext cx="211392" cy="558966"/>
          </a:xfrm>
          <a:prstGeom prst="arc">
            <a:avLst/>
          </a:prstGeom>
          <a:ln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56" name="Picture 2" descr="Perplexity Logo &amp; Brand Assets (SVG ...">
            <a:extLst>
              <a:ext uri="{FF2B5EF4-FFF2-40B4-BE49-F238E27FC236}">
                <a16:creationId xmlns:a16="http://schemas.microsoft.com/office/drawing/2014/main" id="{54AC3D25-9B56-D4A7-4178-704442742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77048" y="5554142"/>
            <a:ext cx="669680" cy="16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Arc 56">
            <a:extLst>
              <a:ext uri="{FF2B5EF4-FFF2-40B4-BE49-F238E27FC236}">
                <a16:creationId xmlns:a16="http://schemas.microsoft.com/office/drawing/2014/main" id="{35BF143D-9022-3C51-989A-2ADFAE905544}"/>
              </a:ext>
            </a:extLst>
          </p:cNvPr>
          <p:cNvSpPr/>
          <p:nvPr/>
        </p:nvSpPr>
        <p:spPr>
          <a:xfrm rot="20660064" flipV="1">
            <a:off x="11087864" y="3877560"/>
            <a:ext cx="289602" cy="558966"/>
          </a:xfrm>
          <a:prstGeom prst="arc">
            <a:avLst>
              <a:gd name="adj1" fmla="val 16200000"/>
              <a:gd name="adj2" fmla="val 21547040"/>
            </a:avLst>
          </a:prstGeom>
          <a:ln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59" name="Picture 2" descr="Yazi - CoLoop.ai">
            <a:extLst>
              <a:ext uri="{FF2B5EF4-FFF2-40B4-BE49-F238E27FC236}">
                <a16:creationId xmlns:a16="http://schemas.microsoft.com/office/drawing/2014/main" id="{94777D23-875E-70E0-CC52-F7794059D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4658" y="3955277"/>
            <a:ext cx="655790" cy="16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0" name="Chart 59">
            <a:extLst>
              <a:ext uri="{FF2B5EF4-FFF2-40B4-BE49-F238E27FC236}">
                <a16:creationId xmlns:a16="http://schemas.microsoft.com/office/drawing/2014/main" id="{37B73B91-7ADB-A21A-BCA9-2A80792DD5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434234"/>
              </p:ext>
            </p:extLst>
          </p:nvPr>
        </p:nvGraphicFramePr>
        <p:xfrm>
          <a:off x="3246903" y="2481576"/>
          <a:ext cx="2354629" cy="2212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61" name="Flowchart: Connector 60">
            <a:extLst>
              <a:ext uri="{FF2B5EF4-FFF2-40B4-BE49-F238E27FC236}">
                <a16:creationId xmlns:a16="http://schemas.microsoft.com/office/drawing/2014/main" id="{57E223C6-EC29-BB14-5CE9-C2BA6E929A8F}"/>
              </a:ext>
            </a:extLst>
          </p:cNvPr>
          <p:cNvSpPr/>
          <p:nvPr/>
        </p:nvSpPr>
        <p:spPr>
          <a:xfrm>
            <a:off x="3810703" y="2945118"/>
            <a:ext cx="1284229" cy="1280160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graphicFrame>
        <p:nvGraphicFramePr>
          <p:cNvPr id="62" name="Chart 61">
            <a:extLst>
              <a:ext uri="{FF2B5EF4-FFF2-40B4-BE49-F238E27FC236}">
                <a16:creationId xmlns:a16="http://schemas.microsoft.com/office/drawing/2014/main" id="{DE85E97B-A3E3-772F-7DF8-E35FB92790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8724966"/>
              </p:ext>
            </p:extLst>
          </p:nvPr>
        </p:nvGraphicFramePr>
        <p:xfrm>
          <a:off x="5982714" y="2481576"/>
          <a:ext cx="2354629" cy="2212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63" name="Flowchart: Connector 62">
            <a:extLst>
              <a:ext uri="{FF2B5EF4-FFF2-40B4-BE49-F238E27FC236}">
                <a16:creationId xmlns:a16="http://schemas.microsoft.com/office/drawing/2014/main" id="{B865D7E3-7305-2B04-BD94-6A68465776EA}"/>
              </a:ext>
            </a:extLst>
          </p:cNvPr>
          <p:cNvSpPr/>
          <p:nvPr/>
        </p:nvSpPr>
        <p:spPr>
          <a:xfrm>
            <a:off x="6546514" y="2945118"/>
            <a:ext cx="1284229" cy="1280160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027" name="Rectangle: Rounded Corners 1026">
            <a:extLst>
              <a:ext uri="{FF2B5EF4-FFF2-40B4-BE49-F238E27FC236}">
                <a16:creationId xmlns:a16="http://schemas.microsoft.com/office/drawing/2014/main" id="{CD3F5E07-F4AF-2504-F3D2-BF480155507D}"/>
              </a:ext>
            </a:extLst>
          </p:cNvPr>
          <p:cNvSpPr/>
          <p:nvPr/>
        </p:nvSpPr>
        <p:spPr>
          <a:xfrm>
            <a:off x="6819642" y="1990648"/>
            <a:ext cx="680771" cy="275088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b="1" noProof="0">
                <a:solidFill>
                  <a:schemeClr val="bg1"/>
                </a:solidFill>
                <a:latin typeface="Tenorite" panose="00000500000000000000" pitchFamily="2" charset="0"/>
              </a:rPr>
              <a:t>Jun’26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04086AF1-3F65-92DB-E644-927B2153BEC1}"/>
              </a:ext>
            </a:extLst>
          </p:cNvPr>
          <p:cNvSpPr/>
          <p:nvPr/>
        </p:nvSpPr>
        <p:spPr>
          <a:xfrm>
            <a:off x="1128368" y="3076703"/>
            <a:ext cx="1142935" cy="9587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400" b="1" noProof="0">
                <a:solidFill>
                  <a:srgbClr val="00B050"/>
                </a:solidFill>
                <a:latin typeface="Tenorite" panose="00000500000000000000" pitchFamily="2" charset="0"/>
              </a:rPr>
              <a:t>58%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AB82F0A1-B9EE-5DEC-16E9-6896BB2B9E3B}"/>
              </a:ext>
            </a:extLst>
          </p:cNvPr>
          <p:cNvSpPr/>
          <p:nvPr/>
        </p:nvSpPr>
        <p:spPr>
          <a:xfrm>
            <a:off x="3889463" y="3076703"/>
            <a:ext cx="1142935" cy="9587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400" b="1" noProof="0">
                <a:solidFill>
                  <a:srgbClr val="00B050"/>
                </a:solidFill>
                <a:latin typeface="Tenorite" panose="00000500000000000000" pitchFamily="2" charset="0"/>
              </a:rPr>
              <a:t>68%</a:t>
            </a:r>
          </a:p>
        </p:txBody>
      </p:sp>
      <p:sp>
        <p:nvSpPr>
          <p:cNvPr id="1032" name="Rectangle 1031">
            <a:extLst>
              <a:ext uri="{FF2B5EF4-FFF2-40B4-BE49-F238E27FC236}">
                <a16:creationId xmlns:a16="http://schemas.microsoft.com/office/drawing/2014/main" id="{48DF686A-F2E8-9875-32ED-D7C6F614130B}"/>
              </a:ext>
            </a:extLst>
          </p:cNvPr>
          <p:cNvSpPr/>
          <p:nvPr/>
        </p:nvSpPr>
        <p:spPr>
          <a:xfrm>
            <a:off x="6650558" y="3076703"/>
            <a:ext cx="1142935" cy="9587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400" b="1" noProof="0">
                <a:solidFill>
                  <a:srgbClr val="00B050"/>
                </a:solidFill>
                <a:latin typeface="Tenorite" panose="00000500000000000000" pitchFamily="2" charset="0"/>
              </a:rPr>
              <a:t>73%</a:t>
            </a:r>
          </a:p>
        </p:txBody>
      </p: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BB585FB0-FE7F-8634-C65C-065A132EE61C}"/>
              </a:ext>
            </a:extLst>
          </p:cNvPr>
          <p:cNvCxnSpPr>
            <a:cxnSpLocks/>
          </p:cNvCxnSpPr>
          <p:nvPr/>
        </p:nvCxnSpPr>
        <p:spPr>
          <a:xfrm>
            <a:off x="3039908" y="1885956"/>
            <a:ext cx="0" cy="2921992"/>
          </a:xfrm>
          <a:prstGeom prst="line">
            <a:avLst/>
          </a:prstGeom>
          <a:ln w="158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89BC2759-96F1-45B7-1EA2-D6D6180C19A6}"/>
              </a:ext>
            </a:extLst>
          </p:cNvPr>
          <p:cNvCxnSpPr>
            <a:cxnSpLocks/>
          </p:cNvCxnSpPr>
          <p:nvPr/>
        </p:nvCxnSpPr>
        <p:spPr>
          <a:xfrm>
            <a:off x="5817521" y="1885956"/>
            <a:ext cx="0" cy="2921992"/>
          </a:xfrm>
          <a:prstGeom prst="line">
            <a:avLst/>
          </a:prstGeom>
          <a:ln w="158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99852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53007-E4B6-2703-5282-9FCEEA651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F9C760-E13C-9A0A-3F8B-06BDBDDA12F6}"/>
              </a:ext>
            </a:extLst>
          </p:cNvPr>
          <p:cNvSpPr/>
          <p:nvPr/>
        </p:nvSpPr>
        <p:spPr>
          <a:xfrm>
            <a:off x="439142" y="1033468"/>
            <a:ext cx="11326138" cy="5084873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F6707F7-6204-4AD2-FB4E-BA83F24C48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4542767"/>
              </p:ext>
            </p:extLst>
          </p:nvPr>
        </p:nvGraphicFramePr>
        <p:xfrm>
          <a:off x="8053719" y="1820421"/>
          <a:ext cx="3401568" cy="3208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318804F-3B9C-AF59-39AA-1565EF419EC5}"/>
              </a:ext>
            </a:extLst>
          </p:cNvPr>
          <p:cNvSpPr txBox="1"/>
          <p:nvPr/>
        </p:nvSpPr>
        <p:spPr>
          <a:xfrm>
            <a:off x="406849" y="137159"/>
            <a:ext cx="11541311" cy="78431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Average monthly spend on AI tools has fallen to c.£47 in Jun'26, with 43% spending between £21–50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90AD3E6-CFAE-8489-5C1D-FB72E0A33E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3774590"/>
              </p:ext>
            </p:extLst>
          </p:nvPr>
        </p:nvGraphicFramePr>
        <p:xfrm>
          <a:off x="571878" y="1820421"/>
          <a:ext cx="3398155" cy="3208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87969EB-92E1-C205-BF62-7D824BFBAF70}"/>
              </a:ext>
            </a:extLst>
          </p:cNvPr>
          <p:cNvSpPr txBox="1"/>
          <p:nvPr/>
        </p:nvSpPr>
        <p:spPr>
          <a:xfrm>
            <a:off x="648928" y="1146591"/>
            <a:ext cx="10971571" cy="315536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lv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b="1" noProof="0">
                <a:latin typeface="Tenorite" panose="00000500000000000000" pitchFamily="2" charset="0"/>
              </a:rPr>
              <a:t>Total monthly spend on AI tools</a:t>
            </a:r>
            <a:endParaRPr lang="en-GB" noProof="0">
              <a:latin typeface="Tenorite" panose="000005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1E32E4-CFDD-714B-CBB7-27223F542AAF}"/>
              </a:ext>
            </a:extLst>
          </p:cNvPr>
          <p:cNvSpPr txBox="1"/>
          <p:nvPr/>
        </p:nvSpPr>
        <p:spPr>
          <a:xfrm>
            <a:off x="9604779" y="6477860"/>
            <a:ext cx="1466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>
                <a:latin typeface="Tenorite" panose="00000500000000000000" pitchFamily="2" charset="0"/>
              </a:rPr>
              <a:t>For more info, visit</a:t>
            </a:r>
          </a:p>
        </p:txBody>
      </p:sp>
      <p:pic>
        <p:nvPicPr>
          <p:cNvPr id="12" name="Graphic 11" descr="World with solid fill">
            <a:hlinkClick r:id="rId5"/>
            <a:extLst>
              <a:ext uri="{FF2B5EF4-FFF2-40B4-BE49-F238E27FC236}">
                <a16:creationId xmlns:a16="http://schemas.microsoft.com/office/drawing/2014/main" id="{31C10ACC-18DE-A00D-9222-6BF801D19F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74295" y="6439050"/>
            <a:ext cx="354623" cy="354623"/>
          </a:xfrm>
          <a:prstGeom prst="rect">
            <a:avLst/>
          </a:prstGeom>
          <a:effectLst/>
        </p:spPr>
      </p:pic>
      <p:sp>
        <p:nvSpPr>
          <p:cNvPr id="13" name="Freeform: Shape 12">
            <a:hlinkClick r:id="rId7"/>
            <a:extLst>
              <a:ext uri="{FF2B5EF4-FFF2-40B4-BE49-F238E27FC236}">
                <a16:creationId xmlns:a16="http://schemas.microsoft.com/office/drawing/2014/main" id="{7E413E0F-4ED6-701A-4A28-49FC09238B4D}"/>
              </a:ext>
            </a:extLst>
          </p:cNvPr>
          <p:cNvSpPr/>
          <p:nvPr/>
        </p:nvSpPr>
        <p:spPr>
          <a:xfrm>
            <a:off x="11413909" y="6477861"/>
            <a:ext cx="276999" cy="276999"/>
          </a:xfrm>
          <a:custGeom>
            <a:avLst/>
            <a:gdLst>
              <a:gd name="connsiteX0" fmla="*/ 42444 w 276999"/>
              <a:gd name="connsiteY0" fmla="*/ 105157 h 276999"/>
              <a:gd name="connsiteX1" fmla="*/ 42444 w 276999"/>
              <a:gd name="connsiteY1" fmla="*/ 238527 h 276999"/>
              <a:gd name="connsiteX2" fmla="*/ 83752 w 276999"/>
              <a:gd name="connsiteY2" fmla="*/ 238527 h 276999"/>
              <a:gd name="connsiteX3" fmla="*/ 83752 w 276999"/>
              <a:gd name="connsiteY3" fmla="*/ 105157 h 276999"/>
              <a:gd name="connsiteX4" fmla="*/ 189985 w 276999"/>
              <a:gd name="connsiteY4" fmla="*/ 101083 h 276999"/>
              <a:gd name="connsiteX5" fmla="*/ 149772 w 276999"/>
              <a:gd name="connsiteY5" fmla="*/ 123122 h 276999"/>
              <a:gd name="connsiteX6" fmla="*/ 149772 w 276999"/>
              <a:gd name="connsiteY6" fmla="*/ 105157 h 276999"/>
              <a:gd name="connsiteX7" fmla="*/ 110159 w 276999"/>
              <a:gd name="connsiteY7" fmla="*/ 105157 h 276999"/>
              <a:gd name="connsiteX8" fmla="*/ 110159 w 276999"/>
              <a:gd name="connsiteY8" fmla="*/ 238527 h 276999"/>
              <a:gd name="connsiteX9" fmla="*/ 149772 w 276999"/>
              <a:gd name="connsiteY9" fmla="*/ 238527 h 276999"/>
              <a:gd name="connsiteX10" fmla="*/ 149772 w 276999"/>
              <a:gd name="connsiteY10" fmla="*/ 168516 h 276999"/>
              <a:gd name="connsiteX11" fmla="*/ 174935 w 276999"/>
              <a:gd name="connsiteY11" fmla="*/ 138594 h 276999"/>
              <a:gd name="connsiteX12" fmla="*/ 197422 w 276999"/>
              <a:gd name="connsiteY12" fmla="*/ 168516 h 276999"/>
              <a:gd name="connsiteX13" fmla="*/ 197422 w 276999"/>
              <a:gd name="connsiteY13" fmla="*/ 238527 h 276999"/>
              <a:gd name="connsiteX14" fmla="*/ 238527 w 276999"/>
              <a:gd name="connsiteY14" fmla="*/ 238527 h 276999"/>
              <a:gd name="connsiteX15" fmla="*/ 238527 w 276999"/>
              <a:gd name="connsiteY15" fmla="*/ 154086 h 276999"/>
              <a:gd name="connsiteX16" fmla="*/ 189985 w 276999"/>
              <a:gd name="connsiteY16" fmla="*/ 101083 h 276999"/>
              <a:gd name="connsiteX17" fmla="*/ 62899 w 276999"/>
              <a:gd name="connsiteY17" fmla="*/ 38472 h 276999"/>
              <a:gd name="connsiteX18" fmla="*/ 38472 w 276999"/>
              <a:gd name="connsiteY18" fmla="*/ 63083 h 276999"/>
              <a:gd name="connsiteX19" fmla="*/ 62899 w 276999"/>
              <a:gd name="connsiteY19" fmla="*/ 87694 h 276999"/>
              <a:gd name="connsiteX20" fmla="*/ 87320 w 276999"/>
              <a:gd name="connsiteY20" fmla="*/ 63083 h 276999"/>
              <a:gd name="connsiteX21" fmla="*/ 62899 w 276999"/>
              <a:gd name="connsiteY21" fmla="*/ 38472 h 276999"/>
              <a:gd name="connsiteX22" fmla="*/ 30778 w 276999"/>
              <a:gd name="connsiteY22" fmla="*/ 0 h 276999"/>
              <a:gd name="connsiteX23" fmla="*/ 246221 w 276999"/>
              <a:gd name="connsiteY23" fmla="*/ 0 h 276999"/>
              <a:gd name="connsiteX24" fmla="*/ 276999 w 276999"/>
              <a:gd name="connsiteY24" fmla="*/ 30778 h 276999"/>
              <a:gd name="connsiteX25" fmla="*/ 276999 w 276999"/>
              <a:gd name="connsiteY25" fmla="*/ 246222 h 276999"/>
              <a:gd name="connsiteX26" fmla="*/ 246221 w 276999"/>
              <a:gd name="connsiteY26" fmla="*/ 276999 h 276999"/>
              <a:gd name="connsiteX27" fmla="*/ 30778 w 276999"/>
              <a:gd name="connsiteY27" fmla="*/ 276999 h 276999"/>
              <a:gd name="connsiteX28" fmla="*/ 0 w 276999"/>
              <a:gd name="connsiteY28" fmla="*/ 246222 h 276999"/>
              <a:gd name="connsiteX29" fmla="*/ 0 w 276999"/>
              <a:gd name="connsiteY29" fmla="*/ 30778 h 276999"/>
              <a:gd name="connsiteX30" fmla="*/ 30778 w 276999"/>
              <a:gd name="connsiteY30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999" h="276999">
                <a:moveTo>
                  <a:pt x="42444" y="105157"/>
                </a:moveTo>
                <a:lnTo>
                  <a:pt x="42444" y="238527"/>
                </a:lnTo>
                <a:lnTo>
                  <a:pt x="83752" y="238527"/>
                </a:lnTo>
                <a:lnTo>
                  <a:pt x="83752" y="105157"/>
                </a:lnTo>
                <a:close/>
                <a:moveTo>
                  <a:pt x="189985" y="101083"/>
                </a:moveTo>
                <a:cubicBezTo>
                  <a:pt x="161683" y="101083"/>
                  <a:pt x="149772" y="123122"/>
                  <a:pt x="149772" y="123122"/>
                </a:cubicBezTo>
                <a:lnTo>
                  <a:pt x="149772" y="105157"/>
                </a:lnTo>
                <a:lnTo>
                  <a:pt x="110159" y="105157"/>
                </a:lnTo>
                <a:lnTo>
                  <a:pt x="110159" y="238527"/>
                </a:lnTo>
                <a:lnTo>
                  <a:pt x="149772" y="238527"/>
                </a:lnTo>
                <a:lnTo>
                  <a:pt x="149772" y="168516"/>
                </a:lnTo>
                <a:cubicBezTo>
                  <a:pt x="149772" y="149757"/>
                  <a:pt x="158407" y="138594"/>
                  <a:pt x="174935" y="138594"/>
                </a:cubicBezTo>
                <a:cubicBezTo>
                  <a:pt x="190128" y="138594"/>
                  <a:pt x="197422" y="149321"/>
                  <a:pt x="197422" y="168516"/>
                </a:cubicBezTo>
                <a:lnTo>
                  <a:pt x="197422" y="238527"/>
                </a:lnTo>
                <a:lnTo>
                  <a:pt x="238527" y="238527"/>
                </a:lnTo>
                <a:lnTo>
                  <a:pt x="238527" y="154086"/>
                </a:lnTo>
                <a:cubicBezTo>
                  <a:pt x="238527" y="118358"/>
                  <a:pt x="218274" y="101083"/>
                  <a:pt x="189985" y="101083"/>
                </a:cubicBezTo>
                <a:close/>
                <a:moveTo>
                  <a:pt x="62899" y="38472"/>
                </a:moveTo>
                <a:cubicBezTo>
                  <a:pt x="49406" y="38472"/>
                  <a:pt x="38472" y="49492"/>
                  <a:pt x="38472" y="63083"/>
                </a:cubicBezTo>
                <a:cubicBezTo>
                  <a:pt x="38472" y="76674"/>
                  <a:pt x="49406" y="87694"/>
                  <a:pt x="62899" y="87694"/>
                </a:cubicBezTo>
                <a:cubicBezTo>
                  <a:pt x="76392" y="87694"/>
                  <a:pt x="87320" y="76674"/>
                  <a:pt x="87320" y="63083"/>
                </a:cubicBezTo>
                <a:cubicBezTo>
                  <a:pt x="87320" y="49492"/>
                  <a:pt x="76392" y="38472"/>
                  <a:pt x="62899" y="38472"/>
                </a:cubicBezTo>
                <a:close/>
                <a:moveTo>
                  <a:pt x="30778" y="0"/>
                </a:moveTo>
                <a:lnTo>
                  <a:pt x="246221" y="0"/>
                </a:lnTo>
                <a:cubicBezTo>
                  <a:pt x="263219" y="0"/>
                  <a:pt x="276999" y="13780"/>
                  <a:pt x="276999" y="30778"/>
                </a:cubicBezTo>
                <a:lnTo>
                  <a:pt x="276999" y="246222"/>
                </a:lnTo>
                <a:cubicBezTo>
                  <a:pt x="276999" y="263220"/>
                  <a:pt x="263219" y="276999"/>
                  <a:pt x="246221" y="276999"/>
                </a:cubicBezTo>
                <a:lnTo>
                  <a:pt x="30778" y="276999"/>
                </a:lnTo>
                <a:cubicBezTo>
                  <a:pt x="13780" y="276999"/>
                  <a:pt x="0" y="263220"/>
                  <a:pt x="0" y="246222"/>
                </a:cubicBezTo>
                <a:lnTo>
                  <a:pt x="0" y="30778"/>
                </a:lnTo>
                <a:cubicBezTo>
                  <a:pt x="0" y="13780"/>
                  <a:pt x="13780" y="0"/>
                  <a:pt x="30778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15071F-C3E2-D5C7-02FD-0BBE5D8B0053}"/>
              </a:ext>
            </a:extLst>
          </p:cNvPr>
          <p:cNvSpPr txBox="1"/>
          <p:nvPr/>
        </p:nvSpPr>
        <p:spPr>
          <a:xfrm>
            <a:off x="11698746" y="6473992"/>
            <a:ext cx="404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89C09E4-2A85-4655-B944-9586AF533737}" type="slidenum">
              <a:rPr lang="en-GB" sz="1400" b="1" noProof="0" smtClean="0">
                <a:latin typeface="Tenorite" panose="00000500000000000000" pitchFamily="2" charset="0"/>
              </a:rPr>
              <a:pPr algn="r"/>
              <a:t>9</a:t>
            </a:fld>
            <a:endParaRPr lang="en-GB" sz="1400" b="1" noProof="0">
              <a:latin typeface="Tenorite" panose="00000500000000000000" pitchFamily="2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FAC3A61-562E-3147-85BB-685C4235B3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6910917"/>
              </p:ext>
            </p:extLst>
          </p:nvPr>
        </p:nvGraphicFramePr>
        <p:xfrm>
          <a:off x="4311092" y="1820421"/>
          <a:ext cx="3401568" cy="3208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1" name="Right Brace 30">
            <a:extLst>
              <a:ext uri="{FF2B5EF4-FFF2-40B4-BE49-F238E27FC236}">
                <a16:creationId xmlns:a16="http://schemas.microsoft.com/office/drawing/2014/main" id="{FBB9D64D-1077-EA9E-A7D1-076F03B51F5C}"/>
              </a:ext>
            </a:extLst>
          </p:cNvPr>
          <p:cNvSpPr/>
          <p:nvPr/>
        </p:nvSpPr>
        <p:spPr>
          <a:xfrm>
            <a:off x="10755631" y="2554605"/>
            <a:ext cx="193544" cy="744855"/>
          </a:xfrm>
          <a:prstGeom prst="rightBrace">
            <a:avLst>
              <a:gd name="adj1" fmla="val 0"/>
              <a:gd name="adj2" fmla="val 47954"/>
            </a:avLst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C239D90-CE13-1C95-F7DF-763C6F70A011}"/>
              </a:ext>
            </a:extLst>
          </p:cNvPr>
          <p:cNvSpPr txBox="1"/>
          <p:nvPr/>
        </p:nvSpPr>
        <p:spPr>
          <a:xfrm>
            <a:off x="10996328" y="2555179"/>
            <a:ext cx="822878" cy="708977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b="1" noProof="0">
                <a:solidFill>
                  <a:srgbClr val="00B0F0"/>
                </a:solidFill>
                <a:latin typeface="Tenorite" panose="00000500000000000000" pitchFamily="2" charset="0"/>
              </a:rPr>
              <a:t>43%</a:t>
            </a:r>
          </a:p>
          <a:p>
            <a:pPr lvl="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200" noProof="0">
                <a:solidFill>
                  <a:schemeClr val="tx1"/>
                </a:solidFill>
                <a:latin typeface="Tenorite" panose="00000500000000000000" pitchFamily="2" charset="0"/>
              </a:rPr>
              <a:t>spend between </a:t>
            </a:r>
            <a:r>
              <a:rPr lang="en-GB" sz="1200" noProof="0">
                <a:latin typeface="Tenorite" panose="00000500000000000000" pitchFamily="2" charset="0"/>
              </a:rPr>
              <a:t>£21-50</a:t>
            </a:r>
            <a:endParaRPr lang="en-GB" sz="1200" noProof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CD3C783-0540-6A68-C73E-44E958F9FC22}"/>
              </a:ext>
            </a:extLst>
          </p:cNvPr>
          <p:cNvSpPr txBox="1"/>
          <p:nvPr/>
        </p:nvSpPr>
        <p:spPr>
          <a:xfrm>
            <a:off x="1310031" y="6466248"/>
            <a:ext cx="8996019" cy="2224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900" b="1" noProof="0">
                <a:latin typeface="Tenorite" panose="00000500000000000000" pitchFamily="2" charset="0"/>
              </a:rPr>
              <a:t>Q5b: </a:t>
            </a:r>
            <a:r>
              <a:rPr lang="en-GB" sz="900" noProof="0">
                <a:latin typeface="Tenorite" panose="00000500000000000000" pitchFamily="2" charset="0"/>
              </a:rPr>
              <a:t>How much do you spend in total each month on AI tools? *Narrow bands used in Nov’25, hence averages are not directly comparable.</a:t>
            </a:r>
          </a:p>
          <a:p>
            <a:pPr>
              <a:lnSpc>
                <a:spcPct val="80000"/>
              </a:lnSpc>
            </a:pPr>
            <a:r>
              <a:rPr lang="en-GB" sz="900" b="1" u="sng" noProof="0">
                <a:latin typeface="Tenorite" panose="00000500000000000000" pitchFamily="2" charset="0"/>
              </a:rPr>
              <a:t>Base: </a:t>
            </a:r>
            <a:r>
              <a:rPr lang="en-GB" sz="900" b="1" u="sng" noProof="0">
                <a:solidFill>
                  <a:prstClr val="black"/>
                </a:solidFill>
                <a:latin typeface="Tenorite" panose="00000500000000000000" pitchFamily="2" charset="0"/>
              </a:rPr>
              <a:t>Nov’25 (80), Apr’25 (56), Jun’26 (83),</a:t>
            </a:r>
            <a:r>
              <a:rPr lang="en-GB" sz="900" b="1" u="sng" noProof="0">
                <a:latin typeface="Tenorite" panose="00000500000000000000" pitchFamily="2" charset="0"/>
              </a:rPr>
              <a:t> (Change in Nov’25 options 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C498EB-731B-31AC-0E2D-DDA340ECB6CE}"/>
              </a:ext>
            </a:extLst>
          </p:cNvPr>
          <p:cNvSpPr txBox="1"/>
          <p:nvPr/>
        </p:nvSpPr>
        <p:spPr>
          <a:xfrm>
            <a:off x="1908020" y="1532647"/>
            <a:ext cx="85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"/>
            <a:r>
              <a:rPr lang="en-GB" b="1" noProof="0">
                <a:solidFill>
                  <a:schemeClr val="tx1">
                    <a:lumMod val="75000"/>
                    <a:lumOff val="25000"/>
                  </a:schemeClr>
                </a:solidFill>
                <a:latin typeface="Tenorite" panose="00000500000000000000" pitchFamily="2" charset="0"/>
              </a:rPr>
              <a:t>Apr’25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EDA9A6-7A6F-EE19-1989-CA193BACA827}"/>
              </a:ext>
            </a:extLst>
          </p:cNvPr>
          <p:cNvSpPr txBox="1"/>
          <p:nvPr/>
        </p:nvSpPr>
        <p:spPr>
          <a:xfrm>
            <a:off x="5568895" y="1532647"/>
            <a:ext cx="89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"/>
            <a:r>
              <a:rPr lang="en-GB" b="1" noProof="0">
                <a:solidFill>
                  <a:schemeClr val="tx1">
                    <a:lumMod val="75000"/>
                    <a:lumOff val="25000"/>
                  </a:schemeClr>
                </a:solidFill>
                <a:latin typeface="Tenorite" panose="00000500000000000000" pitchFamily="2" charset="0"/>
              </a:rPr>
              <a:t>Nov’25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0DB6A3C-C2A5-6DAD-C7FA-AFC37DF94213}"/>
              </a:ext>
            </a:extLst>
          </p:cNvPr>
          <p:cNvSpPr/>
          <p:nvPr/>
        </p:nvSpPr>
        <p:spPr>
          <a:xfrm>
            <a:off x="9264393" y="1579769"/>
            <a:ext cx="680771" cy="275088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b="1" noProof="0">
                <a:solidFill>
                  <a:schemeClr val="bg1"/>
                </a:solidFill>
                <a:latin typeface="Tenorite" panose="00000500000000000000" pitchFamily="2" charset="0"/>
              </a:rPr>
              <a:t>Jun’26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3608A00-7E59-DFD8-51FF-2045B0E62491}"/>
              </a:ext>
            </a:extLst>
          </p:cNvPr>
          <p:cNvCxnSpPr>
            <a:cxnSpLocks/>
          </p:cNvCxnSpPr>
          <p:nvPr/>
        </p:nvCxnSpPr>
        <p:spPr>
          <a:xfrm>
            <a:off x="7843724" y="1617869"/>
            <a:ext cx="0" cy="3228451"/>
          </a:xfrm>
          <a:prstGeom prst="line">
            <a:avLst/>
          </a:prstGeom>
          <a:ln w="158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F24F8AB-781D-789F-20DF-33199DBD318B}"/>
              </a:ext>
            </a:extLst>
          </p:cNvPr>
          <p:cNvCxnSpPr>
            <a:cxnSpLocks/>
          </p:cNvCxnSpPr>
          <p:nvPr/>
        </p:nvCxnSpPr>
        <p:spPr>
          <a:xfrm>
            <a:off x="3970033" y="1617868"/>
            <a:ext cx="0" cy="3227832"/>
          </a:xfrm>
          <a:prstGeom prst="line">
            <a:avLst/>
          </a:prstGeom>
          <a:ln w="158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835E1C0-E173-EA8B-8F89-41BAB3FB664C}"/>
              </a:ext>
            </a:extLst>
          </p:cNvPr>
          <p:cNvCxnSpPr>
            <a:cxnSpLocks/>
          </p:cNvCxnSpPr>
          <p:nvPr/>
        </p:nvCxnSpPr>
        <p:spPr>
          <a:xfrm>
            <a:off x="914400" y="5047074"/>
            <a:ext cx="10429758" cy="0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52C17CB-2AB2-DB05-A808-1E7C032B9421}"/>
              </a:ext>
            </a:extLst>
          </p:cNvPr>
          <p:cNvSpPr txBox="1"/>
          <p:nvPr/>
        </p:nvSpPr>
        <p:spPr>
          <a:xfrm>
            <a:off x="778469" y="5397527"/>
            <a:ext cx="1690411" cy="388889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b="1" noProof="0">
                <a:latin typeface="Tenorite" panose="00000500000000000000" pitchFamily="2" charset="0"/>
              </a:rPr>
              <a:t>Estimated average monthly spend</a:t>
            </a:r>
            <a:endParaRPr lang="en-GB" sz="1100" noProof="0">
              <a:latin typeface="Tenorite" panose="00000500000000000000" pitchFamily="2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DF6794B-B4F8-BB49-8C4C-A807A80686CF}"/>
              </a:ext>
            </a:extLst>
          </p:cNvPr>
          <p:cNvSpPr/>
          <p:nvPr/>
        </p:nvSpPr>
        <p:spPr>
          <a:xfrm>
            <a:off x="2204359" y="5307952"/>
            <a:ext cx="1504028" cy="568039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800" b="1" noProof="0">
                <a:solidFill>
                  <a:schemeClr val="tx1"/>
                </a:solidFill>
                <a:latin typeface="Tenorite" panose="00000500000000000000" pitchFamily="2" charset="0"/>
              </a:rPr>
              <a:t>£59.09*</a:t>
            </a:r>
          </a:p>
        </p:txBody>
      </p:sp>
      <p:sp>
        <p:nvSpPr>
          <p:cNvPr id="44" name="Arrow: Chevron 43">
            <a:extLst>
              <a:ext uri="{FF2B5EF4-FFF2-40B4-BE49-F238E27FC236}">
                <a16:creationId xmlns:a16="http://schemas.microsoft.com/office/drawing/2014/main" id="{418A4B2F-8098-1212-4B42-08A55A1A0124}"/>
              </a:ext>
            </a:extLst>
          </p:cNvPr>
          <p:cNvSpPr/>
          <p:nvPr/>
        </p:nvSpPr>
        <p:spPr>
          <a:xfrm>
            <a:off x="4514867" y="5500543"/>
            <a:ext cx="146255" cy="182857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FEBD5DA-E6FD-C85F-60D8-10BD46BD42F5}"/>
              </a:ext>
            </a:extLst>
          </p:cNvPr>
          <p:cNvSpPr/>
          <p:nvPr/>
        </p:nvSpPr>
        <p:spPr>
          <a:xfrm>
            <a:off x="5467602" y="5307952"/>
            <a:ext cx="1504028" cy="568039"/>
          </a:xfrm>
          <a:prstGeom prst="roundRect">
            <a:avLst/>
          </a:prstGeom>
          <a:solidFill>
            <a:srgbClr val="DEE3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800" b="1" noProof="0">
                <a:solidFill>
                  <a:schemeClr val="tx2"/>
                </a:solidFill>
                <a:latin typeface="Tenorite" panose="00000500000000000000" pitchFamily="2" charset="0"/>
              </a:rPr>
              <a:t>£55.46*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EC4D8C00-0BE7-29A6-726E-AFE7A645C495}"/>
              </a:ext>
            </a:extLst>
          </p:cNvPr>
          <p:cNvSpPr/>
          <p:nvPr/>
        </p:nvSpPr>
        <p:spPr>
          <a:xfrm>
            <a:off x="8730844" y="5307952"/>
            <a:ext cx="1504028" cy="568039"/>
          </a:xfrm>
          <a:prstGeom prst="roundRect">
            <a:avLst/>
          </a:prstGeom>
          <a:solidFill>
            <a:srgbClr val="D9F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800" b="1" noProof="0">
                <a:solidFill>
                  <a:srgbClr val="00B0F0"/>
                </a:solidFill>
                <a:latin typeface="Tenorite" panose="00000500000000000000" pitchFamily="2" charset="0"/>
              </a:rPr>
              <a:t>£47.71*</a:t>
            </a:r>
          </a:p>
        </p:txBody>
      </p:sp>
      <p:sp>
        <p:nvSpPr>
          <p:cNvPr id="47" name="Arrow: Chevron 46">
            <a:extLst>
              <a:ext uri="{FF2B5EF4-FFF2-40B4-BE49-F238E27FC236}">
                <a16:creationId xmlns:a16="http://schemas.microsoft.com/office/drawing/2014/main" id="{BF295C65-2644-352E-7181-62409A573831}"/>
              </a:ext>
            </a:extLst>
          </p:cNvPr>
          <p:cNvSpPr/>
          <p:nvPr/>
        </p:nvSpPr>
        <p:spPr>
          <a:xfrm>
            <a:off x="7778110" y="5506720"/>
            <a:ext cx="146255" cy="182857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3F1CE2D8-96E4-C605-D6FC-7F892BF331F2}"/>
              </a:ext>
            </a:extLst>
          </p:cNvPr>
          <p:cNvSpPr/>
          <p:nvPr/>
        </p:nvSpPr>
        <p:spPr>
          <a:xfrm>
            <a:off x="7007184" y="2574669"/>
            <a:ext cx="193544" cy="708977"/>
          </a:xfrm>
          <a:prstGeom prst="rightBrace">
            <a:avLst>
              <a:gd name="adj1" fmla="val 0"/>
              <a:gd name="adj2" fmla="val 47954"/>
            </a:avLst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E31A36-AFED-5CE0-E163-E2C007927499}"/>
              </a:ext>
            </a:extLst>
          </p:cNvPr>
          <p:cNvSpPr txBox="1"/>
          <p:nvPr/>
        </p:nvSpPr>
        <p:spPr>
          <a:xfrm>
            <a:off x="7139676" y="2693353"/>
            <a:ext cx="873829" cy="708977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b="1" noProof="0">
                <a:solidFill>
                  <a:schemeClr val="tx2"/>
                </a:solidFill>
                <a:latin typeface="Tenorite" panose="00000500000000000000" pitchFamily="2" charset="0"/>
              </a:rPr>
              <a:t>4</a:t>
            </a:r>
            <a:r>
              <a:rPr lang="en-GB" sz="1400" b="1">
                <a:solidFill>
                  <a:schemeClr val="tx2"/>
                </a:solidFill>
                <a:latin typeface="Tenorite" panose="00000500000000000000" pitchFamily="2" charset="0"/>
              </a:rPr>
              <a:t>4</a:t>
            </a:r>
            <a:r>
              <a:rPr lang="en-GB" sz="1400" b="1" noProof="0">
                <a:solidFill>
                  <a:schemeClr val="tx2"/>
                </a:solidFill>
                <a:latin typeface="Tenorite" panose="00000500000000000000" pitchFamily="2" charset="0"/>
              </a:rPr>
              <a:t>%</a:t>
            </a:r>
          </a:p>
          <a:p>
            <a:pPr lvl="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1200" noProof="0">
                <a:solidFill>
                  <a:schemeClr val="tx1"/>
                </a:solidFill>
                <a:latin typeface="Tenorite" panose="00000500000000000000" pitchFamily="2" charset="0"/>
              </a:rPr>
              <a:t>spend between </a:t>
            </a:r>
            <a:r>
              <a:rPr lang="en-GB" sz="1200" noProof="0">
                <a:latin typeface="Tenorite" panose="00000500000000000000" pitchFamily="2" charset="0"/>
              </a:rPr>
              <a:t>£21-50</a:t>
            </a:r>
            <a:endParaRPr lang="en-GB" sz="1200" noProof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0433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A244A-1B74-9059-704C-F9D7853C8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243BA6-9D78-FFAF-5B1A-91B5106EF0F4}"/>
              </a:ext>
            </a:extLst>
          </p:cNvPr>
          <p:cNvSpPr txBox="1"/>
          <p:nvPr/>
        </p:nvSpPr>
        <p:spPr>
          <a:xfrm>
            <a:off x="447040" y="1700072"/>
            <a:ext cx="6609080" cy="286232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GB" sz="6000" b="1" noProof="0">
                <a:solidFill>
                  <a:schemeClr val="accent1"/>
                </a:solidFill>
                <a:latin typeface="Dolce Vita Heavy" panose="02000800000000000000" pitchFamily="2" charset="0"/>
              </a:rPr>
              <a:t>AI’</a:t>
            </a:r>
            <a:r>
              <a:rPr lang="en-GB" sz="3600" b="1" noProof="0">
                <a:solidFill>
                  <a:schemeClr val="accent1"/>
                </a:solidFill>
                <a:latin typeface="Dolce Vita Heavy" panose="02000800000000000000" pitchFamily="2" charset="0"/>
              </a:rPr>
              <a:t>s</a:t>
            </a:r>
            <a:r>
              <a:rPr lang="en-GB" sz="6000" b="1" noProof="0">
                <a:solidFill>
                  <a:schemeClr val="tx1">
                    <a:lumMod val="50000"/>
                    <a:lumOff val="50000"/>
                  </a:schemeClr>
                </a:solidFill>
                <a:latin typeface="Dolce Vita Heavy" panose="02000800000000000000" pitchFamily="2" charset="0"/>
              </a:rPr>
              <a:t> ROLE IN THE FUTURE OF RESEARCH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F36B53-112A-2D55-2467-588DE847271D}"/>
              </a:ext>
            </a:extLst>
          </p:cNvPr>
          <p:cNvSpPr/>
          <p:nvPr/>
        </p:nvSpPr>
        <p:spPr>
          <a:xfrm>
            <a:off x="7183120" y="0"/>
            <a:ext cx="500888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CEE5E4C-70F9-F524-F060-58EB8B3412EB}"/>
              </a:ext>
            </a:extLst>
          </p:cNvPr>
          <p:cNvGrpSpPr/>
          <p:nvPr/>
        </p:nvGrpSpPr>
        <p:grpSpPr>
          <a:xfrm>
            <a:off x="570633" y="4435966"/>
            <a:ext cx="2521011" cy="63644"/>
            <a:chOff x="542693" y="3757786"/>
            <a:chExt cx="2521011" cy="4572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1E6B442-8640-DBA2-14A3-10EC42180DA6}"/>
                </a:ext>
              </a:extLst>
            </p:cNvPr>
            <p:cNvSpPr/>
            <p:nvPr/>
          </p:nvSpPr>
          <p:spPr>
            <a:xfrm>
              <a:off x="542693" y="3757787"/>
              <a:ext cx="840337" cy="45719"/>
            </a:xfrm>
            <a:prstGeom prst="rect">
              <a:avLst/>
            </a:prstGeom>
            <a:solidFill>
              <a:srgbClr val="C0B4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76100AD-E2B2-708F-CB88-0A3D491CE2F3}"/>
                </a:ext>
              </a:extLst>
            </p:cNvPr>
            <p:cNvSpPr/>
            <p:nvPr/>
          </p:nvSpPr>
          <p:spPr>
            <a:xfrm>
              <a:off x="1383030" y="3757786"/>
              <a:ext cx="840337" cy="45719"/>
            </a:xfrm>
            <a:prstGeom prst="rect">
              <a:avLst/>
            </a:prstGeom>
            <a:solidFill>
              <a:srgbClr val="0A64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B6064D5-843D-D6BD-2E85-57C4567F5F6C}"/>
                </a:ext>
              </a:extLst>
            </p:cNvPr>
            <p:cNvSpPr/>
            <p:nvPr/>
          </p:nvSpPr>
          <p:spPr>
            <a:xfrm>
              <a:off x="2223367" y="3757786"/>
              <a:ext cx="840337" cy="45719"/>
            </a:xfrm>
            <a:prstGeom prst="rect">
              <a:avLst/>
            </a:prstGeom>
            <a:solidFill>
              <a:srgbClr val="1B88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63F1EF1B-ED97-BC6E-D40D-D5FC1DBAD40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48038" y="0"/>
            <a:ext cx="4879043" cy="6858000"/>
          </a:xfrm>
          <a:prstGeom prst="rect">
            <a:avLst/>
          </a:prstGeom>
        </p:spPr>
      </p:pic>
      <p:pic>
        <p:nvPicPr>
          <p:cNvPr id="10" name="Picture 1">
            <a:extLst>
              <a:ext uri="{FF2B5EF4-FFF2-40B4-BE49-F238E27FC236}">
                <a16:creationId xmlns:a16="http://schemas.microsoft.com/office/drawing/2014/main" id="{9D6F892D-C277-F253-DC03-126FA39BB3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745116" y="60960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366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0BDC528-A6C9-DDDA-492C-954EE494A3FD}"/>
              </a:ext>
            </a:extLst>
          </p:cNvPr>
          <p:cNvSpPr/>
          <p:nvPr/>
        </p:nvSpPr>
        <p:spPr>
          <a:xfrm>
            <a:off x="439142" y="1190785"/>
            <a:ext cx="11204125" cy="5084873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B9497B07-10D3-476F-DCA1-931B5B1773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3059291"/>
              </p:ext>
            </p:extLst>
          </p:nvPr>
        </p:nvGraphicFramePr>
        <p:xfrm>
          <a:off x="548733" y="1327355"/>
          <a:ext cx="11094534" cy="4654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DC67637-24C0-EFE2-FEC1-09A36475393F}"/>
              </a:ext>
            </a:extLst>
          </p:cNvPr>
          <p:cNvSpPr txBox="1"/>
          <p:nvPr/>
        </p:nvSpPr>
        <p:spPr>
          <a:xfrm>
            <a:off x="1310031" y="6466248"/>
            <a:ext cx="8996019" cy="249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Q9: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What are the top 3 sources of information you use to learn about AI tools for market research?</a:t>
            </a:r>
          </a:p>
          <a:p>
            <a:pPr lvl="0">
              <a:lnSpc>
                <a:spcPct val="100000"/>
              </a:lnSpc>
              <a:defRPr/>
            </a:pPr>
            <a:r>
              <a:rPr kumimoji="0" lang="en-GB" sz="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Base: </a:t>
            </a:r>
            <a:r>
              <a:rPr lang="en-GB" sz="900" b="1" u="sng" noProof="0" dirty="0">
                <a:solidFill>
                  <a:prstClr val="black"/>
                </a:solidFill>
                <a:latin typeface="Tenorite" panose="00000500000000000000" pitchFamily="2" charset="0"/>
              </a:rPr>
              <a:t>Nov’25 (125), Apr’25 (104), Jun’26 (116).</a:t>
            </a:r>
            <a:r>
              <a:rPr lang="en-GB" sz="900" b="1" u="sng" noProof="0" dirty="0">
                <a:latin typeface="Tenorite" panose="00000500000000000000" pitchFamily="2" charset="0"/>
              </a:rPr>
              <a:t> </a:t>
            </a:r>
            <a:r>
              <a:rPr lang="en-IN" sz="900" i="1" dirty="0"/>
              <a:t>Note: Sources with &lt;15% of responses are not shown.</a:t>
            </a:r>
            <a:endParaRPr kumimoji="0" lang="en-GB" sz="900" b="0" i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67C61A-78B0-CFE6-95DC-A47453310B82}"/>
              </a:ext>
            </a:extLst>
          </p:cNvPr>
          <p:cNvSpPr txBox="1"/>
          <p:nvPr/>
        </p:nvSpPr>
        <p:spPr>
          <a:xfrm>
            <a:off x="406849" y="137160"/>
            <a:ext cx="11539728" cy="78431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0" dirty="0">
                <a:solidFill>
                  <a:srgbClr val="7F7F7F"/>
                </a:solidFill>
                <a:latin typeface="Tenorite" panose="00000500000000000000" pitchFamily="2" charset="0"/>
              </a:rPr>
              <a:t>7 in 10 rely on colleague advice to learn about AI tools, while the ICG e-group has declined significantly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647B8C-270B-8C5D-3C87-C30F04BC00C1}"/>
              </a:ext>
            </a:extLst>
          </p:cNvPr>
          <p:cNvSpPr txBox="1"/>
          <p:nvPr/>
        </p:nvSpPr>
        <p:spPr>
          <a:xfrm>
            <a:off x="632460" y="1290619"/>
            <a:ext cx="9012147" cy="315536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noProof="0" dirty="0">
                <a:solidFill>
                  <a:schemeClr val="tx1"/>
                </a:solidFill>
                <a:latin typeface="Tenorite" panose="00000500000000000000" pitchFamily="2" charset="0"/>
              </a:rPr>
              <a:t>Sources of information for learning about AI tools in market research</a:t>
            </a:r>
            <a:endParaRPr lang="en-GB" noProof="0" dirty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C84400-5354-2AB4-51BF-D1229B9822D1}"/>
              </a:ext>
            </a:extLst>
          </p:cNvPr>
          <p:cNvSpPr txBox="1"/>
          <p:nvPr/>
        </p:nvSpPr>
        <p:spPr>
          <a:xfrm>
            <a:off x="9604779" y="6477860"/>
            <a:ext cx="1466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>
                <a:latin typeface="Tenorite" panose="00000500000000000000" pitchFamily="2" charset="0"/>
              </a:rPr>
              <a:t>For more info, visit</a:t>
            </a:r>
          </a:p>
        </p:txBody>
      </p:sp>
      <p:pic>
        <p:nvPicPr>
          <p:cNvPr id="8" name="Graphic 7" descr="World with solid fill">
            <a:hlinkClick r:id="rId4"/>
            <a:extLst>
              <a:ext uri="{FF2B5EF4-FFF2-40B4-BE49-F238E27FC236}">
                <a16:creationId xmlns:a16="http://schemas.microsoft.com/office/drawing/2014/main" id="{4171830A-ABB7-8AF0-074F-F9349320F5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74295" y="6439050"/>
            <a:ext cx="354623" cy="354623"/>
          </a:xfrm>
          <a:prstGeom prst="rect">
            <a:avLst/>
          </a:prstGeom>
          <a:effectLst/>
        </p:spPr>
      </p:pic>
      <p:sp>
        <p:nvSpPr>
          <p:cNvPr id="9" name="Freeform: Shape 8">
            <a:hlinkClick r:id="rId6"/>
            <a:extLst>
              <a:ext uri="{FF2B5EF4-FFF2-40B4-BE49-F238E27FC236}">
                <a16:creationId xmlns:a16="http://schemas.microsoft.com/office/drawing/2014/main" id="{DD83E6E6-426C-06C9-C99B-BB5E57E24DE3}"/>
              </a:ext>
            </a:extLst>
          </p:cNvPr>
          <p:cNvSpPr/>
          <p:nvPr/>
        </p:nvSpPr>
        <p:spPr>
          <a:xfrm>
            <a:off x="11413909" y="6477861"/>
            <a:ext cx="276999" cy="276999"/>
          </a:xfrm>
          <a:custGeom>
            <a:avLst/>
            <a:gdLst>
              <a:gd name="connsiteX0" fmla="*/ 42444 w 276999"/>
              <a:gd name="connsiteY0" fmla="*/ 105157 h 276999"/>
              <a:gd name="connsiteX1" fmla="*/ 42444 w 276999"/>
              <a:gd name="connsiteY1" fmla="*/ 238527 h 276999"/>
              <a:gd name="connsiteX2" fmla="*/ 83752 w 276999"/>
              <a:gd name="connsiteY2" fmla="*/ 238527 h 276999"/>
              <a:gd name="connsiteX3" fmla="*/ 83752 w 276999"/>
              <a:gd name="connsiteY3" fmla="*/ 105157 h 276999"/>
              <a:gd name="connsiteX4" fmla="*/ 189985 w 276999"/>
              <a:gd name="connsiteY4" fmla="*/ 101083 h 276999"/>
              <a:gd name="connsiteX5" fmla="*/ 149772 w 276999"/>
              <a:gd name="connsiteY5" fmla="*/ 123122 h 276999"/>
              <a:gd name="connsiteX6" fmla="*/ 149772 w 276999"/>
              <a:gd name="connsiteY6" fmla="*/ 105157 h 276999"/>
              <a:gd name="connsiteX7" fmla="*/ 110159 w 276999"/>
              <a:gd name="connsiteY7" fmla="*/ 105157 h 276999"/>
              <a:gd name="connsiteX8" fmla="*/ 110159 w 276999"/>
              <a:gd name="connsiteY8" fmla="*/ 238527 h 276999"/>
              <a:gd name="connsiteX9" fmla="*/ 149772 w 276999"/>
              <a:gd name="connsiteY9" fmla="*/ 238527 h 276999"/>
              <a:gd name="connsiteX10" fmla="*/ 149772 w 276999"/>
              <a:gd name="connsiteY10" fmla="*/ 168516 h 276999"/>
              <a:gd name="connsiteX11" fmla="*/ 174935 w 276999"/>
              <a:gd name="connsiteY11" fmla="*/ 138594 h 276999"/>
              <a:gd name="connsiteX12" fmla="*/ 197422 w 276999"/>
              <a:gd name="connsiteY12" fmla="*/ 168516 h 276999"/>
              <a:gd name="connsiteX13" fmla="*/ 197422 w 276999"/>
              <a:gd name="connsiteY13" fmla="*/ 238527 h 276999"/>
              <a:gd name="connsiteX14" fmla="*/ 238527 w 276999"/>
              <a:gd name="connsiteY14" fmla="*/ 238527 h 276999"/>
              <a:gd name="connsiteX15" fmla="*/ 238527 w 276999"/>
              <a:gd name="connsiteY15" fmla="*/ 154086 h 276999"/>
              <a:gd name="connsiteX16" fmla="*/ 189985 w 276999"/>
              <a:gd name="connsiteY16" fmla="*/ 101083 h 276999"/>
              <a:gd name="connsiteX17" fmla="*/ 62899 w 276999"/>
              <a:gd name="connsiteY17" fmla="*/ 38472 h 276999"/>
              <a:gd name="connsiteX18" fmla="*/ 38472 w 276999"/>
              <a:gd name="connsiteY18" fmla="*/ 63083 h 276999"/>
              <a:gd name="connsiteX19" fmla="*/ 62899 w 276999"/>
              <a:gd name="connsiteY19" fmla="*/ 87694 h 276999"/>
              <a:gd name="connsiteX20" fmla="*/ 87320 w 276999"/>
              <a:gd name="connsiteY20" fmla="*/ 63083 h 276999"/>
              <a:gd name="connsiteX21" fmla="*/ 62899 w 276999"/>
              <a:gd name="connsiteY21" fmla="*/ 38472 h 276999"/>
              <a:gd name="connsiteX22" fmla="*/ 30778 w 276999"/>
              <a:gd name="connsiteY22" fmla="*/ 0 h 276999"/>
              <a:gd name="connsiteX23" fmla="*/ 246221 w 276999"/>
              <a:gd name="connsiteY23" fmla="*/ 0 h 276999"/>
              <a:gd name="connsiteX24" fmla="*/ 276999 w 276999"/>
              <a:gd name="connsiteY24" fmla="*/ 30778 h 276999"/>
              <a:gd name="connsiteX25" fmla="*/ 276999 w 276999"/>
              <a:gd name="connsiteY25" fmla="*/ 246222 h 276999"/>
              <a:gd name="connsiteX26" fmla="*/ 246221 w 276999"/>
              <a:gd name="connsiteY26" fmla="*/ 276999 h 276999"/>
              <a:gd name="connsiteX27" fmla="*/ 30778 w 276999"/>
              <a:gd name="connsiteY27" fmla="*/ 276999 h 276999"/>
              <a:gd name="connsiteX28" fmla="*/ 0 w 276999"/>
              <a:gd name="connsiteY28" fmla="*/ 246222 h 276999"/>
              <a:gd name="connsiteX29" fmla="*/ 0 w 276999"/>
              <a:gd name="connsiteY29" fmla="*/ 30778 h 276999"/>
              <a:gd name="connsiteX30" fmla="*/ 30778 w 276999"/>
              <a:gd name="connsiteY30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999" h="276999">
                <a:moveTo>
                  <a:pt x="42444" y="105157"/>
                </a:moveTo>
                <a:lnTo>
                  <a:pt x="42444" y="238527"/>
                </a:lnTo>
                <a:lnTo>
                  <a:pt x="83752" y="238527"/>
                </a:lnTo>
                <a:lnTo>
                  <a:pt x="83752" y="105157"/>
                </a:lnTo>
                <a:close/>
                <a:moveTo>
                  <a:pt x="189985" y="101083"/>
                </a:moveTo>
                <a:cubicBezTo>
                  <a:pt x="161683" y="101083"/>
                  <a:pt x="149772" y="123122"/>
                  <a:pt x="149772" y="123122"/>
                </a:cubicBezTo>
                <a:lnTo>
                  <a:pt x="149772" y="105157"/>
                </a:lnTo>
                <a:lnTo>
                  <a:pt x="110159" y="105157"/>
                </a:lnTo>
                <a:lnTo>
                  <a:pt x="110159" y="238527"/>
                </a:lnTo>
                <a:lnTo>
                  <a:pt x="149772" y="238527"/>
                </a:lnTo>
                <a:lnTo>
                  <a:pt x="149772" y="168516"/>
                </a:lnTo>
                <a:cubicBezTo>
                  <a:pt x="149772" y="149757"/>
                  <a:pt x="158407" y="138594"/>
                  <a:pt x="174935" y="138594"/>
                </a:cubicBezTo>
                <a:cubicBezTo>
                  <a:pt x="190128" y="138594"/>
                  <a:pt x="197422" y="149321"/>
                  <a:pt x="197422" y="168516"/>
                </a:cubicBezTo>
                <a:lnTo>
                  <a:pt x="197422" y="238527"/>
                </a:lnTo>
                <a:lnTo>
                  <a:pt x="238527" y="238527"/>
                </a:lnTo>
                <a:lnTo>
                  <a:pt x="238527" y="154086"/>
                </a:lnTo>
                <a:cubicBezTo>
                  <a:pt x="238527" y="118358"/>
                  <a:pt x="218274" y="101083"/>
                  <a:pt x="189985" y="101083"/>
                </a:cubicBezTo>
                <a:close/>
                <a:moveTo>
                  <a:pt x="62899" y="38472"/>
                </a:moveTo>
                <a:cubicBezTo>
                  <a:pt x="49406" y="38472"/>
                  <a:pt x="38472" y="49492"/>
                  <a:pt x="38472" y="63083"/>
                </a:cubicBezTo>
                <a:cubicBezTo>
                  <a:pt x="38472" y="76674"/>
                  <a:pt x="49406" y="87694"/>
                  <a:pt x="62899" y="87694"/>
                </a:cubicBezTo>
                <a:cubicBezTo>
                  <a:pt x="76392" y="87694"/>
                  <a:pt x="87320" y="76674"/>
                  <a:pt x="87320" y="63083"/>
                </a:cubicBezTo>
                <a:cubicBezTo>
                  <a:pt x="87320" y="49492"/>
                  <a:pt x="76392" y="38472"/>
                  <a:pt x="62899" y="38472"/>
                </a:cubicBezTo>
                <a:close/>
                <a:moveTo>
                  <a:pt x="30778" y="0"/>
                </a:moveTo>
                <a:lnTo>
                  <a:pt x="246221" y="0"/>
                </a:lnTo>
                <a:cubicBezTo>
                  <a:pt x="263219" y="0"/>
                  <a:pt x="276999" y="13780"/>
                  <a:pt x="276999" y="30778"/>
                </a:cubicBezTo>
                <a:lnTo>
                  <a:pt x="276999" y="246222"/>
                </a:lnTo>
                <a:cubicBezTo>
                  <a:pt x="276999" y="263220"/>
                  <a:pt x="263219" y="276999"/>
                  <a:pt x="246221" y="276999"/>
                </a:cubicBezTo>
                <a:lnTo>
                  <a:pt x="30778" y="276999"/>
                </a:lnTo>
                <a:cubicBezTo>
                  <a:pt x="13780" y="276999"/>
                  <a:pt x="0" y="263220"/>
                  <a:pt x="0" y="246222"/>
                </a:cubicBezTo>
                <a:lnTo>
                  <a:pt x="0" y="30778"/>
                </a:lnTo>
                <a:cubicBezTo>
                  <a:pt x="0" y="13780"/>
                  <a:pt x="13780" y="0"/>
                  <a:pt x="30778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6B7EEF-F2BB-7798-F513-7A846D27CA13}"/>
              </a:ext>
            </a:extLst>
          </p:cNvPr>
          <p:cNvSpPr txBox="1"/>
          <p:nvPr/>
        </p:nvSpPr>
        <p:spPr>
          <a:xfrm>
            <a:off x="11698746" y="6473992"/>
            <a:ext cx="404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89C09E4-2A85-4655-B944-9586AF533737}" type="slidenum">
              <a:rPr lang="en-GB" sz="1400" b="1" noProof="0" smtClean="0">
                <a:latin typeface="Tenorite" panose="00000500000000000000" pitchFamily="2" charset="0"/>
              </a:rPr>
              <a:pPr algn="r"/>
              <a:t>11</a:t>
            </a:fld>
            <a:endParaRPr lang="en-GB" sz="1400" b="1" noProof="0">
              <a:latin typeface="Tenorite" panose="00000500000000000000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5CBBCFC-7E15-EFE2-6070-47531CE62CF2}"/>
              </a:ext>
            </a:extLst>
          </p:cNvPr>
          <p:cNvGrpSpPr/>
          <p:nvPr/>
        </p:nvGrpSpPr>
        <p:grpSpPr>
          <a:xfrm>
            <a:off x="8960022" y="6148314"/>
            <a:ext cx="3051957" cy="215444"/>
            <a:chOff x="10139060" y="6166169"/>
            <a:chExt cx="3051957" cy="215444"/>
          </a:xfrm>
        </p:grpSpPr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A52B41D-AA47-48FD-F7F2-21B51CE66BCF}"/>
                </a:ext>
              </a:extLst>
            </p:cNvPr>
            <p:cNvSpPr/>
            <p:nvPr/>
          </p:nvSpPr>
          <p:spPr>
            <a:xfrm>
              <a:off x="10139060" y="6206456"/>
              <a:ext cx="147021" cy="133246"/>
            </a:xfrm>
            <a:prstGeom prst="triangle">
              <a:avLst/>
            </a:prstGeom>
            <a:solidFill>
              <a:srgbClr val="00642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4E33CF31-9542-752C-BE2C-D0DDBF5BA792}"/>
                </a:ext>
              </a:extLst>
            </p:cNvPr>
            <p:cNvSpPr/>
            <p:nvPr/>
          </p:nvSpPr>
          <p:spPr>
            <a:xfrm rot="10800000">
              <a:off x="10252408" y="6206456"/>
              <a:ext cx="147021" cy="133246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29CA6D9-9AE5-71E1-4C19-F3F2EC6CC08F}"/>
                </a:ext>
              </a:extLst>
            </p:cNvPr>
            <p:cNvSpPr txBox="1"/>
            <p:nvPr/>
          </p:nvSpPr>
          <p:spPr>
            <a:xfrm>
              <a:off x="10366849" y="6166169"/>
              <a:ext cx="2824168" cy="21544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GB" sz="800" noProof="0">
                  <a:latin typeface="Tenorite" panose="00000500000000000000" pitchFamily="2" charset="0"/>
                </a:rPr>
                <a:t>95% confidence level sig testing against the Jun’26 wave</a:t>
              </a:r>
            </a:p>
          </p:txBody>
        </p:sp>
      </p:grp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051E5CCB-1F40-EB9C-B0F6-73C2E7B85AF7}"/>
              </a:ext>
            </a:extLst>
          </p:cNvPr>
          <p:cNvSpPr/>
          <p:nvPr/>
        </p:nvSpPr>
        <p:spPr>
          <a:xfrm>
            <a:off x="1655471" y="2217510"/>
            <a:ext cx="147021" cy="133246"/>
          </a:xfrm>
          <a:prstGeom prst="triangle">
            <a:avLst/>
          </a:prstGeom>
          <a:solidFill>
            <a:srgbClr val="0064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EC86FE2E-146F-852C-562C-AC290EF90E7B}"/>
              </a:ext>
            </a:extLst>
          </p:cNvPr>
          <p:cNvSpPr/>
          <p:nvPr/>
        </p:nvSpPr>
        <p:spPr>
          <a:xfrm rot="10800000">
            <a:off x="4343895" y="3488485"/>
            <a:ext cx="147021" cy="133246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29ABFB-E001-21F9-89D3-C70C23B61B7C}"/>
              </a:ext>
            </a:extLst>
          </p:cNvPr>
          <p:cNvSpPr/>
          <p:nvPr/>
        </p:nvSpPr>
        <p:spPr>
          <a:xfrm>
            <a:off x="717755" y="2148840"/>
            <a:ext cx="1288026" cy="383300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4DCE40-3A5A-99F0-0710-0D1B75FEA82F}"/>
              </a:ext>
            </a:extLst>
          </p:cNvPr>
          <p:cNvSpPr/>
          <p:nvPr/>
        </p:nvSpPr>
        <p:spPr>
          <a:xfrm>
            <a:off x="3406877" y="2148840"/>
            <a:ext cx="1288026" cy="383300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69384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FC1FB-2FFC-A13E-8F19-258633F9A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E25B00C-4D59-BE2C-0E59-59DCE0A2FB26}"/>
              </a:ext>
            </a:extLst>
          </p:cNvPr>
          <p:cNvSpPr/>
          <p:nvPr/>
        </p:nvSpPr>
        <p:spPr>
          <a:xfrm>
            <a:off x="439142" y="921477"/>
            <a:ext cx="11204125" cy="5354181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8875FC-8A7C-373B-740C-5E1D3B4900A0}"/>
              </a:ext>
            </a:extLst>
          </p:cNvPr>
          <p:cNvSpPr txBox="1"/>
          <p:nvPr/>
        </p:nvSpPr>
        <p:spPr>
          <a:xfrm>
            <a:off x="406849" y="137160"/>
            <a:ext cx="11539728" cy="78431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0" dirty="0">
                <a:solidFill>
                  <a:srgbClr val="7F7F7F"/>
                </a:solidFill>
                <a:latin typeface="Tenorite" panose="00000500000000000000" pitchFamily="2" charset="0"/>
              </a:rPr>
              <a:t>AI is still seen as essential, with strengthening practical value: 81% say AI helps them work more efficiently and save time, up from 73% in Nov’25.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5615B1-4F55-61F4-503A-ADECB8FAAEDB}"/>
              </a:ext>
            </a:extLst>
          </p:cNvPr>
          <p:cNvSpPr txBox="1"/>
          <p:nvPr/>
        </p:nvSpPr>
        <p:spPr>
          <a:xfrm>
            <a:off x="9604779" y="6477860"/>
            <a:ext cx="1466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>
                <a:latin typeface="Tenorite" panose="00000500000000000000" pitchFamily="2" charset="0"/>
              </a:rPr>
              <a:t>For more info, visit</a:t>
            </a:r>
          </a:p>
        </p:txBody>
      </p:sp>
      <p:pic>
        <p:nvPicPr>
          <p:cNvPr id="8" name="Graphic 7" descr="World with solid fill">
            <a:hlinkClick r:id="rId3"/>
            <a:extLst>
              <a:ext uri="{FF2B5EF4-FFF2-40B4-BE49-F238E27FC236}">
                <a16:creationId xmlns:a16="http://schemas.microsoft.com/office/drawing/2014/main" id="{25C631AB-8BBC-E153-18CE-50E8C8EE4F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4295" y="6439050"/>
            <a:ext cx="354623" cy="354623"/>
          </a:xfrm>
          <a:prstGeom prst="rect">
            <a:avLst/>
          </a:prstGeom>
          <a:effectLst/>
        </p:spPr>
      </p:pic>
      <p:sp>
        <p:nvSpPr>
          <p:cNvPr id="9" name="Freeform: Shape 8">
            <a:hlinkClick r:id="rId5"/>
            <a:extLst>
              <a:ext uri="{FF2B5EF4-FFF2-40B4-BE49-F238E27FC236}">
                <a16:creationId xmlns:a16="http://schemas.microsoft.com/office/drawing/2014/main" id="{1F334D7A-7478-D64D-BD26-9F08E0F45B63}"/>
              </a:ext>
            </a:extLst>
          </p:cNvPr>
          <p:cNvSpPr/>
          <p:nvPr/>
        </p:nvSpPr>
        <p:spPr>
          <a:xfrm>
            <a:off x="11413909" y="6477861"/>
            <a:ext cx="276999" cy="276999"/>
          </a:xfrm>
          <a:custGeom>
            <a:avLst/>
            <a:gdLst>
              <a:gd name="connsiteX0" fmla="*/ 42444 w 276999"/>
              <a:gd name="connsiteY0" fmla="*/ 105157 h 276999"/>
              <a:gd name="connsiteX1" fmla="*/ 42444 w 276999"/>
              <a:gd name="connsiteY1" fmla="*/ 238527 h 276999"/>
              <a:gd name="connsiteX2" fmla="*/ 83752 w 276999"/>
              <a:gd name="connsiteY2" fmla="*/ 238527 h 276999"/>
              <a:gd name="connsiteX3" fmla="*/ 83752 w 276999"/>
              <a:gd name="connsiteY3" fmla="*/ 105157 h 276999"/>
              <a:gd name="connsiteX4" fmla="*/ 189985 w 276999"/>
              <a:gd name="connsiteY4" fmla="*/ 101083 h 276999"/>
              <a:gd name="connsiteX5" fmla="*/ 149772 w 276999"/>
              <a:gd name="connsiteY5" fmla="*/ 123122 h 276999"/>
              <a:gd name="connsiteX6" fmla="*/ 149772 w 276999"/>
              <a:gd name="connsiteY6" fmla="*/ 105157 h 276999"/>
              <a:gd name="connsiteX7" fmla="*/ 110159 w 276999"/>
              <a:gd name="connsiteY7" fmla="*/ 105157 h 276999"/>
              <a:gd name="connsiteX8" fmla="*/ 110159 w 276999"/>
              <a:gd name="connsiteY8" fmla="*/ 238527 h 276999"/>
              <a:gd name="connsiteX9" fmla="*/ 149772 w 276999"/>
              <a:gd name="connsiteY9" fmla="*/ 238527 h 276999"/>
              <a:gd name="connsiteX10" fmla="*/ 149772 w 276999"/>
              <a:gd name="connsiteY10" fmla="*/ 168516 h 276999"/>
              <a:gd name="connsiteX11" fmla="*/ 174935 w 276999"/>
              <a:gd name="connsiteY11" fmla="*/ 138594 h 276999"/>
              <a:gd name="connsiteX12" fmla="*/ 197422 w 276999"/>
              <a:gd name="connsiteY12" fmla="*/ 168516 h 276999"/>
              <a:gd name="connsiteX13" fmla="*/ 197422 w 276999"/>
              <a:gd name="connsiteY13" fmla="*/ 238527 h 276999"/>
              <a:gd name="connsiteX14" fmla="*/ 238527 w 276999"/>
              <a:gd name="connsiteY14" fmla="*/ 238527 h 276999"/>
              <a:gd name="connsiteX15" fmla="*/ 238527 w 276999"/>
              <a:gd name="connsiteY15" fmla="*/ 154086 h 276999"/>
              <a:gd name="connsiteX16" fmla="*/ 189985 w 276999"/>
              <a:gd name="connsiteY16" fmla="*/ 101083 h 276999"/>
              <a:gd name="connsiteX17" fmla="*/ 62899 w 276999"/>
              <a:gd name="connsiteY17" fmla="*/ 38472 h 276999"/>
              <a:gd name="connsiteX18" fmla="*/ 38472 w 276999"/>
              <a:gd name="connsiteY18" fmla="*/ 63083 h 276999"/>
              <a:gd name="connsiteX19" fmla="*/ 62899 w 276999"/>
              <a:gd name="connsiteY19" fmla="*/ 87694 h 276999"/>
              <a:gd name="connsiteX20" fmla="*/ 87320 w 276999"/>
              <a:gd name="connsiteY20" fmla="*/ 63083 h 276999"/>
              <a:gd name="connsiteX21" fmla="*/ 62899 w 276999"/>
              <a:gd name="connsiteY21" fmla="*/ 38472 h 276999"/>
              <a:gd name="connsiteX22" fmla="*/ 30778 w 276999"/>
              <a:gd name="connsiteY22" fmla="*/ 0 h 276999"/>
              <a:gd name="connsiteX23" fmla="*/ 246221 w 276999"/>
              <a:gd name="connsiteY23" fmla="*/ 0 h 276999"/>
              <a:gd name="connsiteX24" fmla="*/ 276999 w 276999"/>
              <a:gd name="connsiteY24" fmla="*/ 30778 h 276999"/>
              <a:gd name="connsiteX25" fmla="*/ 276999 w 276999"/>
              <a:gd name="connsiteY25" fmla="*/ 246222 h 276999"/>
              <a:gd name="connsiteX26" fmla="*/ 246221 w 276999"/>
              <a:gd name="connsiteY26" fmla="*/ 276999 h 276999"/>
              <a:gd name="connsiteX27" fmla="*/ 30778 w 276999"/>
              <a:gd name="connsiteY27" fmla="*/ 276999 h 276999"/>
              <a:gd name="connsiteX28" fmla="*/ 0 w 276999"/>
              <a:gd name="connsiteY28" fmla="*/ 246222 h 276999"/>
              <a:gd name="connsiteX29" fmla="*/ 0 w 276999"/>
              <a:gd name="connsiteY29" fmla="*/ 30778 h 276999"/>
              <a:gd name="connsiteX30" fmla="*/ 30778 w 276999"/>
              <a:gd name="connsiteY30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999" h="276999">
                <a:moveTo>
                  <a:pt x="42444" y="105157"/>
                </a:moveTo>
                <a:lnTo>
                  <a:pt x="42444" y="238527"/>
                </a:lnTo>
                <a:lnTo>
                  <a:pt x="83752" y="238527"/>
                </a:lnTo>
                <a:lnTo>
                  <a:pt x="83752" y="105157"/>
                </a:lnTo>
                <a:close/>
                <a:moveTo>
                  <a:pt x="189985" y="101083"/>
                </a:moveTo>
                <a:cubicBezTo>
                  <a:pt x="161683" y="101083"/>
                  <a:pt x="149772" y="123122"/>
                  <a:pt x="149772" y="123122"/>
                </a:cubicBezTo>
                <a:lnTo>
                  <a:pt x="149772" y="105157"/>
                </a:lnTo>
                <a:lnTo>
                  <a:pt x="110159" y="105157"/>
                </a:lnTo>
                <a:lnTo>
                  <a:pt x="110159" y="238527"/>
                </a:lnTo>
                <a:lnTo>
                  <a:pt x="149772" y="238527"/>
                </a:lnTo>
                <a:lnTo>
                  <a:pt x="149772" y="168516"/>
                </a:lnTo>
                <a:cubicBezTo>
                  <a:pt x="149772" y="149757"/>
                  <a:pt x="158407" y="138594"/>
                  <a:pt x="174935" y="138594"/>
                </a:cubicBezTo>
                <a:cubicBezTo>
                  <a:pt x="190128" y="138594"/>
                  <a:pt x="197422" y="149321"/>
                  <a:pt x="197422" y="168516"/>
                </a:cubicBezTo>
                <a:lnTo>
                  <a:pt x="197422" y="238527"/>
                </a:lnTo>
                <a:lnTo>
                  <a:pt x="238527" y="238527"/>
                </a:lnTo>
                <a:lnTo>
                  <a:pt x="238527" y="154086"/>
                </a:lnTo>
                <a:cubicBezTo>
                  <a:pt x="238527" y="118358"/>
                  <a:pt x="218274" y="101083"/>
                  <a:pt x="189985" y="101083"/>
                </a:cubicBezTo>
                <a:close/>
                <a:moveTo>
                  <a:pt x="62899" y="38472"/>
                </a:moveTo>
                <a:cubicBezTo>
                  <a:pt x="49406" y="38472"/>
                  <a:pt x="38472" y="49492"/>
                  <a:pt x="38472" y="63083"/>
                </a:cubicBezTo>
                <a:cubicBezTo>
                  <a:pt x="38472" y="76674"/>
                  <a:pt x="49406" y="87694"/>
                  <a:pt x="62899" y="87694"/>
                </a:cubicBezTo>
                <a:cubicBezTo>
                  <a:pt x="76392" y="87694"/>
                  <a:pt x="87320" y="76674"/>
                  <a:pt x="87320" y="63083"/>
                </a:cubicBezTo>
                <a:cubicBezTo>
                  <a:pt x="87320" y="49492"/>
                  <a:pt x="76392" y="38472"/>
                  <a:pt x="62899" y="38472"/>
                </a:cubicBezTo>
                <a:close/>
                <a:moveTo>
                  <a:pt x="30778" y="0"/>
                </a:moveTo>
                <a:lnTo>
                  <a:pt x="246221" y="0"/>
                </a:lnTo>
                <a:cubicBezTo>
                  <a:pt x="263219" y="0"/>
                  <a:pt x="276999" y="13780"/>
                  <a:pt x="276999" y="30778"/>
                </a:cubicBezTo>
                <a:lnTo>
                  <a:pt x="276999" y="246222"/>
                </a:lnTo>
                <a:cubicBezTo>
                  <a:pt x="276999" y="263220"/>
                  <a:pt x="263219" y="276999"/>
                  <a:pt x="246221" y="276999"/>
                </a:cubicBezTo>
                <a:lnTo>
                  <a:pt x="30778" y="276999"/>
                </a:lnTo>
                <a:cubicBezTo>
                  <a:pt x="13780" y="276999"/>
                  <a:pt x="0" y="263220"/>
                  <a:pt x="0" y="246222"/>
                </a:cubicBezTo>
                <a:lnTo>
                  <a:pt x="0" y="30778"/>
                </a:lnTo>
                <a:cubicBezTo>
                  <a:pt x="0" y="13780"/>
                  <a:pt x="13780" y="0"/>
                  <a:pt x="30778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B349D9-3FAB-8C21-FA6D-DC0AD1D1A688}"/>
              </a:ext>
            </a:extLst>
          </p:cNvPr>
          <p:cNvSpPr txBox="1"/>
          <p:nvPr/>
        </p:nvSpPr>
        <p:spPr>
          <a:xfrm>
            <a:off x="11698746" y="6473992"/>
            <a:ext cx="404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89C09E4-2A85-4655-B944-9586AF533737}" type="slidenum">
              <a:rPr lang="en-GB" sz="1400" b="1" noProof="0" smtClean="0">
                <a:latin typeface="Tenorite" panose="00000500000000000000" pitchFamily="2" charset="0"/>
              </a:rPr>
              <a:pPr algn="r"/>
              <a:t>12</a:t>
            </a:fld>
            <a:endParaRPr lang="en-GB" sz="1400" b="1" noProof="0">
              <a:latin typeface="Tenorite" panose="000005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0E7B30-460B-7783-1ABE-35D987127517}"/>
              </a:ext>
            </a:extLst>
          </p:cNvPr>
          <p:cNvSpPr txBox="1"/>
          <p:nvPr/>
        </p:nvSpPr>
        <p:spPr>
          <a:xfrm>
            <a:off x="1310031" y="6466248"/>
            <a:ext cx="8996019" cy="2224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Q6: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To what extent do you agree or disagree with the following statements?  </a:t>
            </a:r>
          </a:p>
          <a:p>
            <a:pPr lvl="0">
              <a:lnSpc>
                <a:spcPct val="80000"/>
              </a:lnSpc>
              <a:defRPr/>
            </a:pPr>
            <a:r>
              <a:rPr kumimoji="0" lang="en-GB" sz="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Base: </a:t>
            </a:r>
            <a:r>
              <a:rPr lang="en-GB" sz="900" b="1" u="sng" noProof="0" dirty="0">
                <a:solidFill>
                  <a:prstClr val="black"/>
                </a:solidFill>
                <a:latin typeface="Tenorite" panose="00000500000000000000" pitchFamily="2" charset="0"/>
              </a:rPr>
              <a:t>Nov’25 (125), Apr’25 (104), Jun’26 (109-103 base varies)</a:t>
            </a:r>
            <a:endParaRPr kumimoji="0" lang="en-GB" sz="9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898B08-FEC3-2C5B-78D9-67E419E7B3E0}"/>
              </a:ext>
            </a:extLst>
          </p:cNvPr>
          <p:cNvSpPr txBox="1"/>
          <p:nvPr/>
        </p:nvSpPr>
        <p:spPr>
          <a:xfrm>
            <a:off x="561924" y="992291"/>
            <a:ext cx="7746660" cy="438133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noProof="0" dirty="0">
                <a:solidFill>
                  <a:prstClr val="black"/>
                </a:solidFill>
                <a:latin typeface="Tenorite" panose="00000500000000000000" pitchFamily="2" charset="0"/>
              </a:rPr>
              <a:t>Agreement levels with key statements on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AI tool usage – Top 2 box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noProof="0" dirty="0">
                <a:solidFill>
                  <a:prstClr val="black"/>
                </a:solidFill>
                <a:latin typeface="Tenorite" panose="00000500000000000000" pitchFamily="2" charset="0"/>
              </a:rPr>
              <a:t>(% Agree strongly +</a:t>
            </a:r>
            <a:r>
              <a: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 Agree)</a:t>
            </a:r>
            <a:endParaRPr kumimoji="0" lang="en-GB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6154CA8-4F0F-C6F3-81EA-8C57772658F6}"/>
              </a:ext>
            </a:extLst>
          </p:cNvPr>
          <p:cNvSpPr txBox="1"/>
          <p:nvPr/>
        </p:nvSpPr>
        <p:spPr>
          <a:xfrm>
            <a:off x="561924" y="1474985"/>
            <a:ext cx="3530016" cy="29078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noProof="0" dirty="0">
                <a:solidFill>
                  <a:schemeClr val="accent6">
                    <a:lumMod val="75000"/>
                  </a:schemeClr>
                </a:solidFill>
                <a:latin typeface="Tenorite" panose="00000500000000000000" pitchFamily="2" charset="0"/>
              </a:rPr>
              <a:t>Positive</a:t>
            </a:r>
            <a:endParaRPr kumimoji="0" lang="en-GB" sz="160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Tenorite" panose="00000500000000000000" pitchFamily="2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1D2E9CD-64F3-A8A9-52EC-0FB0FF6DD0CB}"/>
              </a:ext>
            </a:extLst>
          </p:cNvPr>
          <p:cNvGrpSpPr/>
          <p:nvPr/>
        </p:nvGrpSpPr>
        <p:grpSpPr>
          <a:xfrm>
            <a:off x="9149570" y="1078508"/>
            <a:ext cx="2480506" cy="132849"/>
            <a:chOff x="4469878" y="1646312"/>
            <a:chExt cx="2480506" cy="132849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944630E-E839-559E-7D44-C11F0D192C8B}"/>
                </a:ext>
              </a:extLst>
            </p:cNvPr>
            <p:cNvSpPr/>
            <p:nvPr/>
          </p:nvSpPr>
          <p:spPr>
            <a:xfrm>
              <a:off x="4527026" y="1651118"/>
              <a:ext cx="709381" cy="1232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400" b="1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norite" panose="00000500000000000000" pitchFamily="2" charset="0"/>
                </a:rPr>
                <a:t>Apr’25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58D3C01-E3C9-E871-4B5B-73F8A4A5D08F}"/>
                </a:ext>
              </a:extLst>
            </p:cNvPr>
            <p:cNvSpPr/>
            <p:nvPr/>
          </p:nvSpPr>
          <p:spPr>
            <a:xfrm>
              <a:off x="4469878" y="1646312"/>
              <a:ext cx="132849" cy="13284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b="1" noProof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7E64F95-C66F-A075-3C7E-058BFCC9F5CD}"/>
                </a:ext>
              </a:extLst>
            </p:cNvPr>
            <p:cNvSpPr/>
            <p:nvPr/>
          </p:nvSpPr>
          <p:spPr>
            <a:xfrm>
              <a:off x="5361017" y="1649812"/>
              <a:ext cx="747618" cy="1258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400" b="1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norite" panose="00000500000000000000" pitchFamily="2" charset="0"/>
                </a:rPr>
                <a:t>Nov’25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FC185A9-E164-58EA-6063-5453FCFFB79E}"/>
                </a:ext>
              </a:extLst>
            </p:cNvPr>
            <p:cNvSpPr/>
            <p:nvPr/>
          </p:nvSpPr>
          <p:spPr>
            <a:xfrm>
              <a:off x="5312192" y="1646312"/>
              <a:ext cx="132849" cy="1328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b="1" noProof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CAD09DD-B0C6-3CAF-77A5-6CA0C1DD3292}"/>
                </a:ext>
              </a:extLst>
            </p:cNvPr>
            <p:cNvSpPr/>
            <p:nvPr/>
          </p:nvSpPr>
          <p:spPr>
            <a:xfrm>
              <a:off x="6219911" y="1649812"/>
              <a:ext cx="730473" cy="1258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400" b="1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norite" panose="00000500000000000000" pitchFamily="2" charset="0"/>
                </a:rPr>
                <a:t>Jun’26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974C345-27AC-63F7-4195-8A155A64CD50}"/>
                </a:ext>
              </a:extLst>
            </p:cNvPr>
            <p:cNvSpPr/>
            <p:nvPr/>
          </p:nvSpPr>
          <p:spPr>
            <a:xfrm>
              <a:off x="6154507" y="1646312"/>
              <a:ext cx="132849" cy="132849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b="1" noProof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8231D76-C0C5-FF0A-C318-7213FE6282D7}"/>
              </a:ext>
            </a:extLst>
          </p:cNvPr>
          <p:cNvSpPr txBox="1"/>
          <p:nvPr/>
        </p:nvSpPr>
        <p:spPr>
          <a:xfrm>
            <a:off x="4315509" y="1474985"/>
            <a:ext cx="3530016" cy="29078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noProof="0" dirty="0">
                <a:solidFill>
                  <a:schemeClr val="bg2">
                    <a:lumMod val="50000"/>
                  </a:schemeClr>
                </a:solidFill>
                <a:latin typeface="Tenorite" panose="00000500000000000000" pitchFamily="2" charset="0"/>
              </a:rPr>
              <a:t>Neutral</a:t>
            </a:r>
            <a:endParaRPr kumimoji="0" lang="en-GB" sz="160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D9A1F9F-43F8-8DD4-8CCD-B726D2C13ED0}"/>
              </a:ext>
            </a:extLst>
          </p:cNvPr>
          <p:cNvSpPr txBox="1"/>
          <p:nvPr/>
        </p:nvSpPr>
        <p:spPr>
          <a:xfrm>
            <a:off x="8069094" y="1474985"/>
            <a:ext cx="3530016" cy="29078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noProof="0" dirty="0">
                <a:solidFill>
                  <a:schemeClr val="accent1">
                    <a:lumMod val="75000"/>
                  </a:schemeClr>
                </a:solidFill>
                <a:latin typeface="Tenorite" panose="00000500000000000000" pitchFamily="2" charset="0"/>
              </a:rPr>
              <a:t>Negative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8578AF1-CB84-3E6A-AD78-6DA94823D999}"/>
              </a:ext>
            </a:extLst>
          </p:cNvPr>
          <p:cNvCxnSpPr>
            <a:cxnSpLocks/>
          </p:cNvCxnSpPr>
          <p:nvPr/>
        </p:nvCxnSpPr>
        <p:spPr>
          <a:xfrm flipV="1">
            <a:off x="561924" y="1724088"/>
            <a:ext cx="3011856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8670CA7-992D-BA01-2423-F2D74C109DCB}"/>
              </a:ext>
            </a:extLst>
          </p:cNvPr>
          <p:cNvCxnSpPr>
            <a:cxnSpLocks/>
          </p:cNvCxnSpPr>
          <p:nvPr/>
        </p:nvCxnSpPr>
        <p:spPr>
          <a:xfrm flipV="1">
            <a:off x="4302112" y="1724088"/>
            <a:ext cx="3011856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021B7A9-E747-0505-BF30-46E13F0E4F58}"/>
              </a:ext>
            </a:extLst>
          </p:cNvPr>
          <p:cNvCxnSpPr>
            <a:cxnSpLocks/>
          </p:cNvCxnSpPr>
          <p:nvPr/>
        </p:nvCxnSpPr>
        <p:spPr>
          <a:xfrm flipV="1">
            <a:off x="8042300" y="1724088"/>
            <a:ext cx="3011856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737F7232-027B-C542-C095-44F00D8C91D4}"/>
              </a:ext>
            </a:extLst>
          </p:cNvPr>
          <p:cNvSpPr txBox="1"/>
          <p:nvPr/>
        </p:nvSpPr>
        <p:spPr>
          <a:xfrm>
            <a:off x="561924" y="1757992"/>
            <a:ext cx="3331896" cy="388889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noProof="0" dirty="0">
                <a:latin typeface="Tenorite" panose="00000500000000000000" pitchFamily="2" charset="0"/>
              </a:rPr>
              <a:t>AI is improving efficiency and work quality, with limited impact on the research offer</a:t>
            </a:r>
            <a:endParaRPr kumimoji="0" lang="en-GB" sz="1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409EEED-A5D8-D297-48C2-64982B29DD7C}"/>
              </a:ext>
            </a:extLst>
          </p:cNvPr>
          <p:cNvSpPr txBox="1"/>
          <p:nvPr/>
        </p:nvSpPr>
        <p:spPr>
          <a:xfrm>
            <a:off x="4315509" y="1757992"/>
            <a:ext cx="3331896" cy="388889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noProof="0" dirty="0">
                <a:latin typeface="Tenorite" panose="00000500000000000000" pitchFamily="2" charset="0"/>
              </a:rPr>
              <a:t>Research quality is increasingly seen as dependent on the researcher, not AI</a:t>
            </a:r>
            <a:endParaRPr kumimoji="0" lang="en-GB" sz="1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69F7FA2-782B-BC15-9534-395720A120DE}"/>
              </a:ext>
            </a:extLst>
          </p:cNvPr>
          <p:cNvSpPr txBox="1"/>
          <p:nvPr/>
        </p:nvSpPr>
        <p:spPr>
          <a:xfrm>
            <a:off x="8069094" y="1757992"/>
            <a:ext cx="3331896" cy="536622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noProof="0" dirty="0">
                <a:latin typeface="Tenorite" panose="00000500000000000000" pitchFamily="2" charset="0"/>
              </a:rPr>
              <a:t>Concerns remain high around nuance and security, while development and fraud concerns are rising</a:t>
            </a:r>
            <a:endParaRPr kumimoji="0" lang="en-GB" sz="1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enorite" panose="00000500000000000000" pitchFamily="2" charset="0"/>
            </a:endParaRPr>
          </a:p>
        </p:txBody>
      </p:sp>
      <p:graphicFrame>
        <p:nvGraphicFramePr>
          <p:cNvPr id="69" name="Table 68">
            <a:extLst>
              <a:ext uri="{FF2B5EF4-FFF2-40B4-BE49-F238E27FC236}">
                <a16:creationId xmlns:a16="http://schemas.microsoft.com/office/drawing/2014/main" id="{E4F32285-843F-CF8F-8F2F-C90595399F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174447"/>
              </p:ext>
            </p:extLst>
          </p:nvPr>
        </p:nvGraphicFramePr>
        <p:xfrm>
          <a:off x="561924" y="2260790"/>
          <a:ext cx="3011856" cy="39236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7316">
                  <a:extLst>
                    <a:ext uri="{9D8B030D-6E8A-4147-A177-3AD203B41FA5}">
                      <a16:colId xmlns:a16="http://schemas.microsoft.com/office/drawing/2014/main" val="3140627929"/>
                    </a:ext>
                  </a:extLst>
                </a:gridCol>
                <a:gridCol w="2034540">
                  <a:extLst>
                    <a:ext uri="{9D8B030D-6E8A-4147-A177-3AD203B41FA5}">
                      <a16:colId xmlns:a16="http://schemas.microsoft.com/office/drawing/2014/main" val="1535192459"/>
                    </a:ext>
                  </a:extLst>
                </a:gridCol>
              </a:tblGrid>
              <a:tr h="9809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Tenorite" panose="00000500000000000000" pitchFamily="2" charset="0"/>
                        </a:rPr>
                        <a:t>AI helps keep up with the industry</a:t>
                      </a:r>
                      <a:endParaRPr lang="en-GB" sz="1100" b="0" i="0" u="none" strike="noStrike" noProof="0" dirty="0">
                        <a:solidFill>
                          <a:schemeClr val="tx1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3816"/>
                  </a:ext>
                </a:extLst>
              </a:tr>
              <a:tr h="980922"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latin typeface="Tenorite" panose="00000500000000000000" pitchFamily="2" charset="0"/>
                        </a:rPr>
                        <a:t>AI improves efficiency &amp; saves time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4354638"/>
                  </a:ext>
                </a:extLst>
              </a:tr>
              <a:tr h="9809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dirty="0">
                          <a:latin typeface="Tenorite" panose="00000500000000000000" pitchFamily="2" charset="0"/>
                        </a:rPr>
                        <a:t>Enjoy using AI for research </a:t>
                      </a: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200" b="0" i="0" u="none" strike="noStrike" noProof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822105"/>
                  </a:ext>
                </a:extLst>
              </a:tr>
              <a:tr h="9809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dirty="0">
                          <a:latin typeface="Tenorite" panose="00000500000000000000" pitchFamily="2" charset="0"/>
                        </a:rPr>
                        <a:t>AI helps raise work standards </a:t>
                      </a: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875182"/>
                  </a:ext>
                </a:extLst>
              </a:tr>
            </a:tbl>
          </a:graphicData>
        </a:graphic>
      </p:graphicFrame>
      <p:graphicFrame>
        <p:nvGraphicFramePr>
          <p:cNvPr id="71" name="Chart 70">
            <a:extLst>
              <a:ext uri="{FF2B5EF4-FFF2-40B4-BE49-F238E27FC236}">
                <a16:creationId xmlns:a16="http://schemas.microsoft.com/office/drawing/2014/main" id="{BA38B2B6-18CA-208D-306E-E1E604CC59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8843077"/>
              </p:ext>
            </p:extLst>
          </p:nvPr>
        </p:nvGraphicFramePr>
        <p:xfrm>
          <a:off x="1558512" y="2279078"/>
          <a:ext cx="1764030" cy="3866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3" name="Text 11">
            <a:extLst>
              <a:ext uri="{FF2B5EF4-FFF2-40B4-BE49-F238E27FC236}">
                <a16:creationId xmlns:a16="http://schemas.microsoft.com/office/drawing/2014/main" id="{24B59D5A-5513-2863-62CF-622426B8CF9B}"/>
              </a:ext>
            </a:extLst>
          </p:cNvPr>
          <p:cNvSpPr/>
          <p:nvPr/>
        </p:nvSpPr>
        <p:spPr>
          <a:xfrm>
            <a:off x="3378422" y="2954020"/>
            <a:ext cx="362998" cy="22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6">
                    <a:lumMod val="75000"/>
                  </a:schemeClr>
                </a:solidFill>
                <a:latin typeface="Tenorite" panose="00000500000000000000" pitchFamily="2" charset="0"/>
                <a:ea typeface="Aptos Display" pitchFamily="34" charset="-122"/>
                <a:cs typeface="Aptos Display" pitchFamily="34" charset="-120"/>
              </a:rPr>
              <a:t>+2</a:t>
            </a:r>
          </a:p>
          <a:p>
            <a:pPr marL="0" indent="0">
              <a:buNone/>
            </a:pPr>
            <a:r>
              <a:rPr lang="en-US" sz="600" dirty="0">
                <a:latin typeface="Tenorite" panose="00000500000000000000" pitchFamily="2" charset="0"/>
              </a:rPr>
              <a:t>vs. Nov’25</a:t>
            </a:r>
          </a:p>
        </p:txBody>
      </p:sp>
      <p:sp>
        <p:nvSpPr>
          <p:cNvPr id="74" name="Text 11">
            <a:extLst>
              <a:ext uri="{FF2B5EF4-FFF2-40B4-BE49-F238E27FC236}">
                <a16:creationId xmlns:a16="http://schemas.microsoft.com/office/drawing/2014/main" id="{E3F65765-6894-C586-FC2D-D6BBCEEE4AB6}"/>
              </a:ext>
            </a:extLst>
          </p:cNvPr>
          <p:cNvSpPr/>
          <p:nvPr/>
        </p:nvSpPr>
        <p:spPr>
          <a:xfrm>
            <a:off x="3378422" y="3868738"/>
            <a:ext cx="362998" cy="22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6">
                    <a:lumMod val="75000"/>
                  </a:schemeClr>
                </a:solidFill>
                <a:latin typeface="Tenorite" panose="00000500000000000000" pitchFamily="2" charset="0"/>
                <a:ea typeface="Aptos Display" pitchFamily="34" charset="-122"/>
                <a:cs typeface="Aptos Display" pitchFamily="34" charset="-120"/>
              </a:rPr>
              <a:t>+8</a:t>
            </a:r>
          </a:p>
          <a:p>
            <a:pPr marL="0" indent="0">
              <a:buNone/>
            </a:pPr>
            <a:r>
              <a:rPr lang="en-US" sz="600" dirty="0">
                <a:latin typeface="Tenorite" panose="00000500000000000000" pitchFamily="2" charset="0"/>
              </a:rPr>
              <a:t>vs. Nov’25</a:t>
            </a:r>
          </a:p>
        </p:txBody>
      </p:sp>
      <p:sp>
        <p:nvSpPr>
          <p:cNvPr id="75" name="Text 11">
            <a:extLst>
              <a:ext uri="{FF2B5EF4-FFF2-40B4-BE49-F238E27FC236}">
                <a16:creationId xmlns:a16="http://schemas.microsoft.com/office/drawing/2014/main" id="{FDDF511C-D6AA-A785-4E64-86EC9E81A475}"/>
              </a:ext>
            </a:extLst>
          </p:cNvPr>
          <p:cNvSpPr/>
          <p:nvPr/>
        </p:nvSpPr>
        <p:spPr>
          <a:xfrm>
            <a:off x="3378422" y="4830528"/>
            <a:ext cx="362998" cy="22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1">
                    <a:lumMod val="75000"/>
                  </a:schemeClr>
                </a:solidFill>
                <a:latin typeface="Tenorite" panose="00000500000000000000" pitchFamily="2" charset="0"/>
                <a:ea typeface="Aptos Display" pitchFamily="34" charset="-122"/>
                <a:cs typeface="Aptos Display" pitchFamily="34" charset="-120"/>
              </a:rPr>
              <a:t>-1</a:t>
            </a:r>
          </a:p>
          <a:p>
            <a:pPr marL="0" indent="0">
              <a:buNone/>
            </a:pPr>
            <a:r>
              <a:rPr lang="en-US" sz="600" dirty="0">
                <a:latin typeface="Tenorite" panose="00000500000000000000" pitchFamily="2" charset="0"/>
              </a:rPr>
              <a:t>vs. Nov’25</a:t>
            </a:r>
          </a:p>
        </p:txBody>
      </p:sp>
      <p:sp>
        <p:nvSpPr>
          <p:cNvPr id="76" name="Text 11">
            <a:extLst>
              <a:ext uri="{FF2B5EF4-FFF2-40B4-BE49-F238E27FC236}">
                <a16:creationId xmlns:a16="http://schemas.microsoft.com/office/drawing/2014/main" id="{240460BA-A3BB-D026-1F72-6ABA15C13CE8}"/>
              </a:ext>
            </a:extLst>
          </p:cNvPr>
          <p:cNvSpPr/>
          <p:nvPr/>
        </p:nvSpPr>
        <p:spPr>
          <a:xfrm>
            <a:off x="3378422" y="5792318"/>
            <a:ext cx="362998" cy="22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6">
                    <a:lumMod val="75000"/>
                  </a:schemeClr>
                </a:solidFill>
                <a:latin typeface="Tenorite" panose="00000500000000000000" pitchFamily="2" charset="0"/>
                <a:ea typeface="Aptos Display" pitchFamily="34" charset="-122"/>
                <a:cs typeface="Aptos Display" pitchFamily="34" charset="-120"/>
              </a:rPr>
              <a:t>+7</a:t>
            </a:r>
          </a:p>
          <a:p>
            <a:pPr marL="0" indent="0">
              <a:buNone/>
            </a:pPr>
            <a:r>
              <a:rPr lang="en-US" sz="600" dirty="0">
                <a:latin typeface="Tenorite" panose="00000500000000000000" pitchFamily="2" charset="0"/>
              </a:rPr>
              <a:t>vs. Nov’25</a:t>
            </a:r>
          </a:p>
        </p:txBody>
      </p:sp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3166016B-7956-7E3A-99DD-034C40D8AD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422169"/>
              </p:ext>
            </p:extLst>
          </p:nvPr>
        </p:nvGraphicFramePr>
        <p:xfrm>
          <a:off x="4277728" y="2260790"/>
          <a:ext cx="3011856" cy="39236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3808">
                  <a:extLst>
                    <a:ext uri="{9D8B030D-6E8A-4147-A177-3AD203B41FA5}">
                      <a16:colId xmlns:a16="http://schemas.microsoft.com/office/drawing/2014/main" val="3140627929"/>
                    </a:ext>
                  </a:extLst>
                </a:gridCol>
                <a:gridCol w="1858048">
                  <a:extLst>
                    <a:ext uri="{9D8B030D-6E8A-4147-A177-3AD203B41FA5}">
                      <a16:colId xmlns:a16="http://schemas.microsoft.com/office/drawing/2014/main" val="1535192459"/>
                    </a:ext>
                  </a:extLst>
                </a:gridCol>
              </a:tblGrid>
              <a:tr h="78473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dirty="0">
                          <a:latin typeface="Tenorite" panose="00000500000000000000" pitchFamily="2" charset="0"/>
                        </a:rPr>
                        <a:t>Research quality depends on the researcher, not AI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3816"/>
                  </a:ext>
                </a:extLst>
              </a:tr>
              <a:tr h="784738"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latin typeface="Tenorite" panose="00000500000000000000" pitchFamily="2" charset="0"/>
                        </a:rPr>
                        <a:t>AI may increase demand for human researchers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4354638"/>
                  </a:ext>
                </a:extLst>
              </a:tr>
              <a:tr h="78473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dirty="0">
                          <a:latin typeface="Tenorite" panose="00000500000000000000" pitchFamily="2" charset="0"/>
                        </a:rPr>
                        <a:t>Haven't properly explored AI tools</a:t>
                      </a: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200" b="0" i="0" u="none" strike="noStrike" noProof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822105"/>
                  </a:ext>
                </a:extLst>
              </a:tr>
              <a:tr h="78473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dirty="0">
                          <a:latin typeface="Tenorite" panose="00000500000000000000" pitchFamily="2" charset="0"/>
                        </a:rPr>
                        <a:t>Lack access to AI tools for research</a:t>
                      </a: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875182"/>
                  </a:ext>
                </a:extLst>
              </a:tr>
              <a:tr h="78473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dirty="0">
                          <a:latin typeface="Tenorite" panose="00000500000000000000" pitchFamily="2" charset="0"/>
                        </a:rPr>
                        <a:t>AI has changed my research offer</a:t>
                      </a: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227538"/>
                  </a:ext>
                </a:extLst>
              </a:tr>
            </a:tbl>
          </a:graphicData>
        </a:graphic>
      </p:graphicFrame>
      <p:graphicFrame>
        <p:nvGraphicFramePr>
          <p:cNvPr id="78" name="Chart 77">
            <a:extLst>
              <a:ext uri="{FF2B5EF4-FFF2-40B4-BE49-F238E27FC236}">
                <a16:creationId xmlns:a16="http://schemas.microsoft.com/office/drawing/2014/main" id="{7036085E-CCF4-7AB1-2E6E-83FF776AA5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7972355"/>
              </p:ext>
            </p:extLst>
          </p:nvPr>
        </p:nvGraphicFramePr>
        <p:xfrm>
          <a:off x="5357565" y="2279078"/>
          <a:ext cx="1764030" cy="3866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79" name="Text 11">
            <a:extLst>
              <a:ext uri="{FF2B5EF4-FFF2-40B4-BE49-F238E27FC236}">
                <a16:creationId xmlns:a16="http://schemas.microsoft.com/office/drawing/2014/main" id="{6CA60F35-130A-4D7B-95A8-8006C1AFF2AB}"/>
              </a:ext>
            </a:extLst>
          </p:cNvPr>
          <p:cNvSpPr/>
          <p:nvPr/>
        </p:nvSpPr>
        <p:spPr>
          <a:xfrm>
            <a:off x="7176368" y="2808732"/>
            <a:ext cx="362998" cy="22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6">
                    <a:lumMod val="75000"/>
                  </a:schemeClr>
                </a:solidFill>
                <a:latin typeface="Tenorite" panose="00000500000000000000" pitchFamily="2" charset="0"/>
                <a:ea typeface="Aptos Display" pitchFamily="34" charset="-122"/>
                <a:cs typeface="Aptos Display" pitchFamily="34" charset="-120"/>
              </a:rPr>
              <a:t>+6</a:t>
            </a:r>
          </a:p>
          <a:p>
            <a:pPr marL="0" indent="0">
              <a:buNone/>
            </a:pPr>
            <a:r>
              <a:rPr lang="en-US" sz="600" dirty="0">
                <a:latin typeface="Tenorite" panose="00000500000000000000" pitchFamily="2" charset="0"/>
              </a:rPr>
              <a:t>vs. Nov’25</a:t>
            </a:r>
          </a:p>
        </p:txBody>
      </p:sp>
      <p:sp>
        <p:nvSpPr>
          <p:cNvPr id="80" name="Text 11">
            <a:extLst>
              <a:ext uri="{FF2B5EF4-FFF2-40B4-BE49-F238E27FC236}">
                <a16:creationId xmlns:a16="http://schemas.microsoft.com/office/drawing/2014/main" id="{F649669E-733A-F766-09C2-273C96143C02}"/>
              </a:ext>
            </a:extLst>
          </p:cNvPr>
          <p:cNvSpPr/>
          <p:nvPr/>
        </p:nvSpPr>
        <p:spPr>
          <a:xfrm>
            <a:off x="7176368" y="3578162"/>
            <a:ext cx="362998" cy="22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1">
                    <a:lumMod val="75000"/>
                  </a:schemeClr>
                </a:solidFill>
                <a:latin typeface="Tenorite" panose="00000500000000000000" pitchFamily="2" charset="0"/>
                <a:ea typeface="Aptos Display" pitchFamily="34" charset="-122"/>
                <a:cs typeface="Aptos Display" pitchFamily="34" charset="-120"/>
              </a:rPr>
              <a:t>-3</a:t>
            </a:r>
          </a:p>
          <a:p>
            <a:pPr marL="0" indent="0">
              <a:buNone/>
            </a:pPr>
            <a:r>
              <a:rPr lang="en-US" sz="600" dirty="0">
                <a:latin typeface="Tenorite" panose="00000500000000000000" pitchFamily="2" charset="0"/>
              </a:rPr>
              <a:t>vs. Nov’25</a:t>
            </a:r>
          </a:p>
        </p:txBody>
      </p:sp>
      <p:sp>
        <p:nvSpPr>
          <p:cNvPr id="81" name="Text 11">
            <a:extLst>
              <a:ext uri="{FF2B5EF4-FFF2-40B4-BE49-F238E27FC236}">
                <a16:creationId xmlns:a16="http://schemas.microsoft.com/office/drawing/2014/main" id="{3BE3F2B9-AC59-72C6-0911-A7DE72E7A924}"/>
              </a:ext>
            </a:extLst>
          </p:cNvPr>
          <p:cNvSpPr/>
          <p:nvPr/>
        </p:nvSpPr>
        <p:spPr>
          <a:xfrm>
            <a:off x="7176368" y="4347592"/>
            <a:ext cx="362998" cy="22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1">
                    <a:lumMod val="75000"/>
                  </a:schemeClr>
                </a:solidFill>
                <a:latin typeface="Tenorite" panose="00000500000000000000" pitchFamily="2" charset="0"/>
                <a:ea typeface="Aptos Display" pitchFamily="34" charset="-122"/>
                <a:cs typeface="Aptos Display" pitchFamily="34" charset="-120"/>
              </a:rPr>
              <a:t>-4</a:t>
            </a:r>
          </a:p>
          <a:p>
            <a:pPr marL="0" indent="0">
              <a:buNone/>
            </a:pPr>
            <a:r>
              <a:rPr lang="en-US" sz="600" dirty="0">
                <a:latin typeface="Tenorite" panose="00000500000000000000" pitchFamily="2" charset="0"/>
              </a:rPr>
              <a:t>vs. Nov’25</a:t>
            </a:r>
          </a:p>
        </p:txBody>
      </p:sp>
      <p:sp>
        <p:nvSpPr>
          <p:cNvPr id="82" name="Text 11">
            <a:extLst>
              <a:ext uri="{FF2B5EF4-FFF2-40B4-BE49-F238E27FC236}">
                <a16:creationId xmlns:a16="http://schemas.microsoft.com/office/drawing/2014/main" id="{C9361102-B85D-7FB4-A75C-F99B80FCA7F1}"/>
              </a:ext>
            </a:extLst>
          </p:cNvPr>
          <p:cNvSpPr/>
          <p:nvPr/>
        </p:nvSpPr>
        <p:spPr>
          <a:xfrm>
            <a:off x="7176368" y="5117022"/>
            <a:ext cx="362998" cy="22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1">
                    <a:lumMod val="75000"/>
                  </a:schemeClr>
                </a:solidFill>
                <a:latin typeface="Tenorite" panose="00000500000000000000" pitchFamily="2" charset="0"/>
                <a:ea typeface="Aptos Display" pitchFamily="34" charset="-122"/>
                <a:cs typeface="Aptos Display" pitchFamily="34" charset="-120"/>
              </a:rPr>
              <a:t>-1</a:t>
            </a:r>
          </a:p>
          <a:p>
            <a:pPr marL="0" indent="0">
              <a:buNone/>
            </a:pPr>
            <a:r>
              <a:rPr lang="en-US" sz="600" dirty="0">
                <a:latin typeface="Tenorite" panose="00000500000000000000" pitchFamily="2" charset="0"/>
              </a:rPr>
              <a:t>vs. Nov’25</a:t>
            </a:r>
          </a:p>
        </p:txBody>
      </p:sp>
      <p:sp>
        <p:nvSpPr>
          <p:cNvPr id="83" name="Text 11">
            <a:extLst>
              <a:ext uri="{FF2B5EF4-FFF2-40B4-BE49-F238E27FC236}">
                <a16:creationId xmlns:a16="http://schemas.microsoft.com/office/drawing/2014/main" id="{CAADFA14-52D6-63DD-07EA-B3D45E85C9E6}"/>
              </a:ext>
            </a:extLst>
          </p:cNvPr>
          <p:cNvSpPr/>
          <p:nvPr/>
        </p:nvSpPr>
        <p:spPr>
          <a:xfrm>
            <a:off x="7176368" y="5886452"/>
            <a:ext cx="362998" cy="22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6">
                    <a:lumMod val="75000"/>
                  </a:schemeClr>
                </a:solidFill>
                <a:latin typeface="Tenorite" panose="00000500000000000000" pitchFamily="2" charset="0"/>
                <a:ea typeface="Aptos Display" pitchFamily="34" charset="-122"/>
                <a:cs typeface="Aptos Display" pitchFamily="34" charset="-120"/>
              </a:rPr>
              <a:t>+1</a:t>
            </a:r>
          </a:p>
          <a:p>
            <a:pPr marL="0" indent="0">
              <a:buNone/>
            </a:pPr>
            <a:r>
              <a:rPr lang="en-US" sz="600" dirty="0">
                <a:latin typeface="Tenorite" panose="00000500000000000000" pitchFamily="2" charset="0"/>
              </a:rPr>
              <a:t>vs. Nov’25</a:t>
            </a:r>
          </a:p>
        </p:txBody>
      </p:sp>
      <p:graphicFrame>
        <p:nvGraphicFramePr>
          <p:cNvPr id="84" name="Table 83">
            <a:extLst>
              <a:ext uri="{FF2B5EF4-FFF2-40B4-BE49-F238E27FC236}">
                <a16:creationId xmlns:a16="http://schemas.microsoft.com/office/drawing/2014/main" id="{F52E977F-BADA-8854-B683-523547A85A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689783"/>
              </p:ext>
            </p:extLst>
          </p:nvPr>
        </p:nvGraphicFramePr>
        <p:xfrm>
          <a:off x="8042300" y="2260790"/>
          <a:ext cx="3011856" cy="39236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3808">
                  <a:extLst>
                    <a:ext uri="{9D8B030D-6E8A-4147-A177-3AD203B41FA5}">
                      <a16:colId xmlns:a16="http://schemas.microsoft.com/office/drawing/2014/main" val="3140627929"/>
                    </a:ext>
                  </a:extLst>
                </a:gridCol>
                <a:gridCol w="1858048">
                  <a:extLst>
                    <a:ext uri="{9D8B030D-6E8A-4147-A177-3AD203B41FA5}">
                      <a16:colId xmlns:a16="http://schemas.microsoft.com/office/drawing/2014/main" val="1535192459"/>
                    </a:ext>
                  </a:extLst>
                </a:gridCol>
              </a:tblGrid>
              <a:tr h="78473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dirty="0">
                          <a:latin typeface="Tenorite" panose="00000500000000000000" pitchFamily="2" charset="0"/>
                        </a:rPr>
                        <a:t>AI misses nuances; human experts wouldn't</a:t>
                      </a:r>
                      <a:endParaRPr lang="en-GB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3816"/>
                  </a:ext>
                </a:extLst>
              </a:tr>
              <a:tr h="784738"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latin typeface="Tenorite" panose="00000500000000000000" pitchFamily="2" charset="0"/>
                        </a:rPr>
                        <a:t>AI may limit new researchers' skills</a:t>
                      </a: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4354638"/>
                  </a:ext>
                </a:extLst>
              </a:tr>
              <a:tr h="78473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dirty="0">
                          <a:latin typeface="Tenorite" panose="00000500000000000000" pitchFamily="2" charset="0"/>
                        </a:rPr>
                        <a:t>Clients undervalue human experts</a:t>
                      </a: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200" b="0" i="0" u="none" strike="noStrike" noProof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822105"/>
                  </a:ext>
                </a:extLst>
              </a:tr>
              <a:tr h="78473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dirty="0">
                          <a:latin typeface="Tenorite" panose="00000500000000000000" pitchFamily="2" charset="0"/>
                        </a:rPr>
                        <a:t>Worried about AI-driven participant/data fraud</a:t>
                      </a: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875182"/>
                  </a:ext>
                </a:extLst>
              </a:tr>
              <a:tr h="78473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dirty="0">
                          <a:latin typeface="Tenorite" panose="00000500000000000000" pitchFamily="2" charset="0"/>
                        </a:rPr>
                        <a:t>Concerned about research data security</a:t>
                      </a: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00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227538"/>
                  </a:ext>
                </a:extLst>
              </a:tr>
            </a:tbl>
          </a:graphicData>
        </a:graphic>
      </p:graphicFrame>
      <p:graphicFrame>
        <p:nvGraphicFramePr>
          <p:cNvPr id="85" name="Chart 84">
            <a:extLst>
              <a:ext uri="{FF2B5EF4-FFF2-40B4-BE49-F238E27FC236}">
                <a16:creationId xmlns:a16="http://schemas.microsoft.com/office/drawing/2014/main" id="{A7D640EF-11D2-C7FA-054E-CE23282935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6813775"/>
              </p:ext>
            </p:extLst>
          </p:nvPr>
        </p:nvGraphicFramePr>
        <p:xfrm>
          <a:off x="9122137" y="2279078"/>
          <a:ext cx="1764030" cy="3866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86" name="Text 11">
            <a:extLst>
              <a:ext uri="{FF2B5EF4-FFF2-40B4-BE49-F238E27FC236}">
                <a16:creationId xmlns:a16="http://schemas.microsoft.com/office/drawing/2014/main" id="{C849F4F3-8128-5E97-F02E-3C4ED634459D}"/>
              </a:ext>
            </a:extLst>
          </p:cNvPr>
          <p:cNvSpPr/>
          <p:nvPr/>
        </p:nvSpPr>
        <p:spPr>
          <a:xfrm>
            <a:off x="10940940" y="2808732"/>
            <a:ext cx="362998" cy="22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1">
                    <a:lumMod val="75000"/>
                  </a:schemeClr>
                </a:solidFill>
                <a:latin typeface="Tenorite" panose="00000500000000000000" pitchFamily="2" charset="0"/>
                <a:ea typeface="Aptos Display" pitchFamily="34" charset="-122"/>
                <a:cs typeface="Aptos Display" pitchFamily="34" charset="-120"/>
              </a:rPr>
              <a:t>-1</a:t>
            </a:r>
          </a:p>
          <a:p>
            <a:pPr marL="0" indent="0">
              <a:buNone/>
            </a:pPr>
            <a:r>
              <a:rPr lang="en-US" sz="600" dirty="0">
                <a:latin typeface="Tenorite" panose="00000500000000000000" pitchFamily="2" charset="0"/>
              </a:rPr>
              <a:t>vs. Nov’25</a:t>
            </a:r>
          </a:p>
        </p:txBody>
      </p:sp>
      <p:sp>
        <p:nvSpPr>
          <p:cNvPr id="87" name="Text 11">
            <a:extLst>
              <a:ext uri="{FF2B5EF4-FFF2-40B4-BE49-F238E27FC236}">
                <a16:creationId xmlns:a16="http://schemas.microsoft.com/office/drawing/2014/main" id="{9776DB69-3A46-3FC7-7A83-D5B4A818204A}"/>
              </a:ext>
            </a:extLst>
          </p:cNvPr>
          <p:cNvSpPr/>
          <p:nvPr/>
        </p:nvSpPr>
        <p:spPr>
          <a:xfrm>
            <a:off x="10940940" y="3578162"/>
            <a:ext cx="362998" cy="22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6">
                    <a:lumMod val="75000"/>
                  </a:schemeClr>
                </a:solidFill>
                <a:latin typeface="Tenorite" panose="00000500000000000000" pitchFamily="2" charset="0"/>
                <a:ea typeface="Aptos Display" pitchFamily="34" charset="-122"/>
                <a:cs typeface="Aptos Display" pitchFamily="34" charset="-120"/>
              </a:rPr>
              <a:t>+7</a:t>
            </a:r>
          </a:p>
          <a:p>
            <a:pPr marL="0" indent="0">
              <a:buNone/>
            </a:pPr>
            <a:r>
              <a:rPr lang="en-US" sz="600" dirty="0">
                <a:latin typeface="Tenorite" panose="00000500000000000000" pitchFamily="2" charset="0"/>
              </a:rPr>
              <a:t>vs. Nov’25</a:t>
            </a:r>
          </a:p>
        </p:txBody>
      </p:sp>
      <p:sp>
        <p:nvSpPr>
          <p:cNvPr id="88" name="Text 11">
            <a:extLst>
              <a:ext uri="{FF2B5EF4-FFF2-40B4-BE49-F238E27FC236}">
                <a16:creationId xmlns:a16="http://schemas.microsoft.com/office/drawing/2014/main" id="{E6373E49-0238-DD6E-A0B8-38FB73BDA986}"/>
              </a:ext>
            </a:extLst>
          </p:cNvPr>
          <p:cNvSpPr/>
          <p:nvPr/>
        </p:nvSpPr>
        <p:spPr>
          <a:xfrm>
            <a:off x="10940940" y="4347592"/>
            <a:ext cx="362998" cy="22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000" b="1" dirty="0">
                <a:solidFill>
                  <a:schemeClr val="accent6">
                    <a:lumMod val="75000"/>
                  </a:schemeClr>
                </a:solidFill>
                <a:latin typeface="Tenorite" panose="00000500000000000000" pitchFamily="2" charset="0"/>
                <a:ea typeface="Aptos Display" pitchFamily="34" charset="-122"/>
                <a:cs typeface="Aptos Display" pitchFamily="34" charset="-120"/>
              </a:rPr>
              <a:t>+6</a:t>
            </a:r>
            <a:endParaRPr lang="en-US" sz="1000" b="1" dirty="0">
              <a:solidFill>
                <a:schemeClr val="accent1">
                  <a:lumMod val="75000"/>
                </a:schemeClr>
              </a:solidFill>
              <a:latin typeface="Tenorite" panose="00000500000000000000" pitchFamily="2" charset="0"/>
              <a:ea typeface="Aptos Display" pitchFamily="34" charset="-122"/>
              <a:cs typeface="Aptos Display" pitchFamily="34" charset="-120"/>
            </a:endParaRPr>
          </a:p>
          <a:p>
            <a:pPr marL="0" indent="0">
              <a:buNone/>
            </a:pPr>
            <a:r>
              <a:rPr lang="en-US" sz="600" dirty="0">
                <a:latin typeface="Tenorite" panose="00000500000000000000" pitchFamily="2" charset="0"/>
              </a:rPr>
              <a:t>vs. Nov’25</a:t>
            </a:r>
          </a:p>
        </p:txBody>
      </p:sp>
      <p:sp>
        <p:nvSpPr>
          <p:cNvPr id="89" name="Text 11">
            <a:extLst>
              <a:ext uri="{FF2B5EF4-FFF2-40B4-BE49-F238E27FC236}">
                <a16:creationId xmlns:a16="http://schemas.microsoft.com/office/drawing/2014/main" id="{ADB415F9-4B8B-30F9-0C09-CE774B22566C}"/>
              </a:ext>
            </a:extLst>
          </p:cNvPr>
          <p:cNvSpPr/>
          <p:nvPr/>
        </p:nvSpPr>
        <p:spPr>
          <a:xfrm>
            <a:off x="10940940" y="5117022"/>
            <a:ext cx="362998" cy="22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000" b="1" dirty="0">
                <a:solidFill>
                  <a:schemeClr val="accent6">
                    <a:lumMod val="75000"/>
                  </a:schemeClr>
                </a:solidFill>
                <a:latin typeface="Tenorite" panose="00000500000000000000" pitchFamily="2" charset="0"/>
                <a:ea typeface="Aptos Display" pitchFamily="34" charset="-122"/>
                <a:cs typeface="Aptos Display" pitchFamily="34" charset="-120"/>
              </a:rPr>
              <a:t>+2</a:t>
            </a:r>
            <a:endParaRPr lang="en-US" sz="1000" b="1" dirty="0">
              <a:solidFill>
                <a:schemeClr val="accent1">
                  <a:lumMod val="75000"/>
                </a:schemeClr>
              </a:solidFill>
              <a:latin typeface="Tenorite" panose="00000500000000000000" pitchFamily="2" charset="0"/>
              <a:ea typeface="Aptos Display" pitchFamily="34" charset="-122"/>
              <a:cs typeface="Aptos Display" pitchFamily="34" charset="-120"/>
            </a:endParaRPr>
          </a:p>
          <a:p>
            <a:pPr marL="0" indent="0">
              <a:buNone/>
            </a:pPr>
            <a:r>
              <a:rPr lang="en-US" sz="600" dirty="0">
                <a:latin typeface="Tenorite" panose="00000500000000000000" pitchFamily="2" charset="0"/>
              </a:rPr>
              <a:t>vs. Nov’25</a:t>
            </a:r>
          </a:p>
        </p:txBody>
      </p:sp>
      <p:sp>
        <p:nvSpPr>
          <p:cNvPr id="90" name="Text 11">
            <a:extLst>
              <a:ext uri="{FF2B5EF4-FFF2-40B4-BE49-F238E27FC236}">
                <a16:creationId xmlns:a16="http://schemas.microsoft.com/office/drawing/2014/main" id="{E192223F-5B4C-D6CE-61D6-F34D661DF7CA}"/>
              </a:ext>
            </a:extLst>
          </p:cNvPr>
          <p:cNvSpPr/>
          <p:nvPr/>
        </p:nvSpPr>
        <p:spPr>
          <a:xfrm>
            <a:off x="10940940" y="5886452"/>
            <a:ext cx="362998" cy="22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1">
                    <a:lumMod val="75000"/>
                  </a:schemeClr>
                </a:solidFill>
                <a:latin typeface="Tenorite" panose="00000500000000000000" pitchFamily="2" charset="0"/>
                <a:ea typeface="Aptos Display" pitchFamily="34" charset="-122"/>
                <a:cs typeface="Aptos Display" pitchFamily="34" charset="-120"/>
              </a:rPr>
              <a:t>-1</a:t>
            </a:r>
          </a:p>
          <a:p>
            <a:pPr marL="0" indent="0">
              <a:buNone/>
            </a:pPr>
            <a:r>
              <a:rPr lang="en-US" sz="600" dirty="0">
                <a:latin typeface="Tenorite" panose="00000500000000000000" pitchFamily="2" charset="0"/>
              </a:rPr>
              <a:t>vs. Nov’25</a:t>
            </a:r>
          </a:p>
        </p:txBody>
      </p:sp>
    </p:spTree>
    <p:extLst>
      <p:ext uri="{BB962C8B-B14F-4D97-AF65-F5344CB8AC3E}">
        <p14:creationId xmlns:p14="http://schemas.microsoft.com/office/powerpoint/2010/main" val="427078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80A2D-3544-4FB8-74FC-B8D303BE3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A59AA9-7D93-9F0A-9DD7-D759E43733C2}"/>
              </a:ext>
            </a:extLst>
          </p:cNvPr>
          <p:cNvSpPr/>
          <p:nvPr/>
        </p:nvSpPr>
        <p:spPr>
          <a:xfrm>
            <a:off x="439142" y="1033468"/>
            <a:ext cx="11204125" cy="5084873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ACB2A7CC-C2DD-A426-A04D-56AA51A943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0300613"/>
              </p:ext>
            </p:extLst>
          </p:nvPr>
        </p:nvGraphicFramePr>
        <p:xfrm>
          <a:off x="548734" y="1560828"/>
          <a:ext cx="9095873" cy="4557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D865BAD-CFF9-6605-6B8A-0354A48ECA75}"/>
              </a:ext>
            </a:extLst>
          </p:cNvPr>
          <p:cNvSpPr txBox="1"/>
          <p:nvPr/>
        </p:nvSpPr>
        <p:spPr>
          <a:xfrm>
            <a:off x="1310031" y="6466248"/>
            <a:ext cx="8996019" cy="2224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Q6b: 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Which of the following statements apply to you?</a:t>
            </a:r>
          </a:p>
          <a:p>
            <a:pPr lvl="0">
              <a:lnSpc>
                <a:spcPct val="80000"/>
              </a:lnSpc>
              <a:defRPr/>
            </a:pPr>
            <a:r>
              <a:rPr kumimoji="0" lang="en-GB" sz="9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Base: </a:t>
            </a:r>
            <a:r>
              <a:rPr lang="en-GB" sz="900" b="1" u="sng" noProof="0">
                <a:solidFill>
                  <a:prstClr val="black"/>
                </a:solidFill>
                <a:latin typeface="Tenorite" panose="00000500000000000000" pitchFamily="2" charset="0"/>
              </a:rPr>
              <a:t>Jun’26 (114) </a:t>
            </a:r>
            <a:r>
              <a:rPr lang="en-GB" sz="900" b="1" noProof="0">
                <a:solidFill>
                  <a:prstClr val="black"/>
                </a:solidFill>
                <a:latin typeface="Tenorite" panose="00000500000000000000" pitchFamily="2" charset="0"/>
              </a:rPr>
              <a:t>*Newly added in June’26</a:t>
            </a:r>
            <a:r>
              <a:rPr lang="en-GB" sz="900" b="1" u="sng" noProof="0">
                <a:latin typeface="Tenorite" panose="00000500000000000000" pitchFamily="2" charset="0"/>
              </a:rPr>
              <a:t> </a:t>
            </a:r>
            <a:endParaRPr kumimoji="0" lang="en-GB" sz="9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A21636-2525-074A-6647-7CA5C344B7BB}"/>
              </a:ext>
            </a:extLst>
          </p:cNvPr>
          <p:cNvSpPr txBox="1"/>
          <p:nvPr/>
        </p:nvSpPr>
        <p:spPr>
          <a:xfrm>
            <a:off x="406849" y="137160"/>
            <a:ext cx="11696090" cy="78431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Tenorite" panose="00000500000000000000" pitchFamily="2" charset="0"/>
              </a:rPr>
              <a:t>82% feel more confident using AI than two years ago, but 67% still trust their own judgement more than AI outputs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BE65CA-AFF4-DB11-BC69-B928F60BB77B}"/>
              </a:ext>
            </a:extLst>
          </p:cNvPr>
          <p:cNvSpPr txBox="1"/>
          <p:nvPr/>
        </p:nvSpPr>
        <p:spPr>
          <a:xfrm>
            <a:off x="632460" y="1133302"/>
            <a:ext cx="9012147" cy="315536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noProof="0" dirty="0">
                <a:solidFill>
                  <a:schemeClr val="tx1"/>
                </a:solidFill>
                <a:latin typeface="Tenorite" panose="00000500000000000000" pitchFamily="2" charset="0"/>
              </a:rPr>
              <a:t>Attitudes and behaviors toward AI</a:t>
            </a:r>
            <a:endParaRPr lang="en-GB" noProof="0" dirty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E8F64B-C282-8E1C-0F3C-3766AE3D367B}"/>
              </a:ext>
            </a:extLst>
          </p:cNvPr>
          <p:cNvSpPr txBox="1"/>
          <p:nvPr/>
        </p:nvSpPr>
        <p:spPr>
          <a:xfrm>
            <a:off x="9604779" y="6477860"/>
            <a:ext cx="1466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>
                <a:latin typeface="Tenorite" panose="00000500000000000000" pitchFamily="2" charset="0"/>
              </a:rPr>
              <a:t>For more info, visit</a:t>
            </a:r>
          </a:p>
        </p:txBody>
      </p:sp>
      <p:pic>
        <p:nvPicPr>
          <p:cNvPr id="8" name="Graphic 7" descr="World with solid fill">
            <a:hlinkClick r:id="rId3"/>
            <a:extLst>
              <a:ext uri="{FF2B5EF4-FFF2-40B4-BE49-F238E27FC236}">
                <a16:creationId xmlns:a16="http://schemas.microsoft.com/office/drawing/2014/main" id="{BE16A30A-0751-469B-3989-580B1504C4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4295" y="6439050"/>
            <a:ext cx="354623" cy="354623"/>
          </a:xfrm>
          <a:prstGeom prst="rect">
            <a:avLst/>
          </a:prstGeom>
          <a:effectLst/>
        </p:spPr>
      </p:pic>
      <p:sp>
        <p:nvSpPr>
          <p:cNvPr id="9" name="Freeform: Shape 8">
            <a:hlinkClick r:id="rId5"/>
            <a:extLst>
              <a:ext uri="{FF2B5EF4-FFF2-40B4-BE49-F238E27FC236}">
                <a16:creationId xmlns:a16="http://schemas.microsoft.com/office/drawing/2014/main" id="{1DCE974A-5FD7-0100-D5DC-B4393F855B30}"/>
              </a:ext>
            </a:extLst>
          </p:cNvPr>
          <p:cNvSpPr/>
          <p:nvPr/>
        </p:nvSpPr>
        <p:spPr>
          <a:xfrm>
            <a:off x="11413909" y="6477861"/>
            <a:ext cx="276999" cy="276999"/>
          </a:xfrm>
          <a:custGeom>
            <a:avLst/>
            <a:gdLst>
              <a:gd name="connsiteX0" fmla="*/ 42444 w 276999"/>
              <a:gd name="connsiteY0" fmla="*/ 105157 h 276999"/>
              <a:gd name="connsiteX1" fmla="*/ 42444 w 276999"/>
              <a:gd name="connsiteY1" fmla="*/ 238527 h 276999"/>
              <a:gd name="connsiteX2" fmla="*/ 83752 w 276999"/>
              <a:gd name="connsiteY2" fmla="*/ 238527 h 276999"/>
              <a:gd name="connsiteX3" fmla="*/ 83752 w 276999"/>
              <a:gd name="connsiteY3" fmla="*/ 105157 h 276999"/>
              <a:gd name="connsiteX4" fmla="*/ 189985 w 276999"/>
              <a:gd name="connsiteY4" fmla="*/ 101083 h 276999"/>
              <a:gd name="connsiteX5" fmla="*/ 149772 w 276999"/>
              <a:gd name="connsiteY5" fmla="*/ 123122 h 276999"/>
              <a:gd name="connsiteX6" fmla="*/ 149772 w 276999"/>
              <a:gd name="connsiteY6" fmla="*/ 105157 h 276999"/>
              <a:gd name="connsiteX7" fmla="*/ 110159 w 276999"/>
              <a:gd name="connsiteY7" fmla="*/ 105157 h 276999"/>
              <a:gd name="connsiteX8" fmla="*/ 110159 w 276999"/>
              <a:gd name="connsiteY8" fmla="*/ 238527 h 276999"/>
              <a:gd name="connsiteX9" fmla="*/ 149772 w 276999"/>
              <a:gd name="connsiteY9" fmla="*/ 238527 h 276999"/>
              <a:gd name="connsiteX10" fmla="*/ 149772 w 276999"/>
              <a:gd name="connsiteY10" fmla="*/ 168516 h 276999"/>
              <a:gd name="connsiteX11" fmla="*/ 174935 w 276999"/>
              <a:gd name="connsiteY11" fmla="*/ 138594 h 276999"/>
              <a:gd name="connsiteX12" fmla="*/ 197422 w 276999"/>
              <a:gd name="connsiteY12" fmla="*/ 168516 h 276999"/>
              <a:gd name="connsiteX13" fmla="*/ 197422 w 276999"/>
              <a:gd name="connsiteY13" fmla="*/ 238527 h 276999"/>
              <a:gd name="connsiteX14" fmla="*/ 238527 w 276999"/>
              <a:gd name="connsiteY14" fmla="*/ 238527 h 276999"/>
              <a:gd name="connsiteX15" fmla="*/ 238527 w 276999"/>
              <a:gd name="connsiteY15" fmla="*/ 154086 h 276999"/>
              <a:gd name="connsiteX16" fmla="*/ 189985 w 276999"/>
              <a:gd name="connsiteY16" fmla="*/ 101083 h 276999"/>
              <a:gd name="connsiteX17" fmla="*/ 62899 w 276999"/>
              <a:gd name="connsiteY17" fmla="*/ 38472 h 276999"/>
              <a:gd name="connsiteX18" fmla="*/ 38472 w 276999"/>
              <a:gd name="connsiteY18" fmla="*/ 63083 h 276999"/>
              <a:gd name="connsiteX19" fmla="*/ 62899 w 276999"/>
              <a:gd name="connsiteY19" fmla="*/ 87694 h 276999"/>
              <a:gd name="connsiteX20" fmla="*/ 87320 w 276999"/>
              <a:gd name="connsiteY20" fmla="*/ 63083 h 276999"/>
              <a:gd name="connsiteX21" fmla="*/ 62899 w 276999"/>
              <a:gd name="connsiteY21" fmla="*/ 38472 h 276999"/>
              <a:gd name="connsiteX22" fmla="*/ 30778 w 276999"/>
              <a:gd name="connsiteY22" fmla="*/ 0 h 276999"/>
              <a:gd name="connsiteX23" fmla="*/ 246221 w 276999"/>
              <a:gd name="connsiteY23" fmla="*/ 0 h 276999"/>
              <a:gd name="connsiteX24" fmla="*/ 276999 w 276999"/>
              <a:gd name="connsiteY24" fmla="*/ 30778 h 276999"/>
              <a:gd name="connsiteX25" fmla="*/ 276999 w 276999"/>
              <a:gd name="connsiteY25" fmla="*/ 246222 h 276999"/>
              <a:gd name="connsiteX26" fmla="*/ 246221 w 276999"/>
              <a:gd name="connsiteY26" fmla="*/ 276999 h 276999"/>
              <a:gd name="connsiteX27" fmla="*/ 30778 w 276999"/>
              <a:gd name="connsiteY27" fmla="*/ 276999 h 276999"/>
              <a:gd name="connsiteX28" fmla="*/ 0 w 276999"/>
              <a:gd name="connsiteY28" fmla="*/ 246222 h 276999"/>
              <a:gd name="connsiteX29" fmla="*/ 0 w 276999"/>
              <a:gd name="connsiteY29" fmla="*/ 30778 h 276999"/>
              <a:gd name="connsiteX30" fmla="*/ 30778 w 276999"/>
              <a:gd name="connsiteY30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999" h="276999">
                <a:moveTo>
                  <a:pt x="42444" y="105157"/>
                </a:moveTo>
                <a:lnTo>
                  <a:pt x="42444" y="238527"/>
                </a:lnTo>
                <a:lnTo>
                  <a:pt x="83752" y="238527"/>
                </a:lnTo>
                <a:lnTo>
                  <a:pt x="83752" y="105157"/>
                </a:lnTo>
                <a:close/>
                <a:moveTo>
                  <a:pt x="189985" y="101083"/>
                </a:moveTo>
                <a:cubicBezTo>
                  <a:pt x="161683" y="101083"/>
                  <a:pt x="149772" y="123122"/>
                  <a:pt x="149772" y="123122"/>
                </a:cubicBezTo>
                <a:lnTo>
                  <a:pt x="149772" y="105157"/>
                </a:lnTo>
                <a:lnTo>
                  <a:pt x="110159" y="105157"/>
                </a:lnTo>
                <a:lnTo>
                  <a:pt x="110159" y="238527"/>
                </a:lnTo>
                <a:lnTo>
                  <a:pt x="149772" y="238527"/>
                </a:lnTo>
                <a:lnTo>
                  <a:pt x="149772" y="168516"/>
                </a:lnTo>
                <a:cubicBezTo>
                  <a:pt x="149772" y="149757"/>
                  <a:pt x="158407" y="138594"/>
                  <a:pt x="174935" y="138594"/>
                </a:cubicBezTo>
                <a:cubicBezTo>
                  <a:pt x="190128" y="138594"/>
                  <a:pt x="197422" y="149321"/>
                  <a:pt x="197422" y="168516"/>
                </a:cubicBezTo>
                <a:lnTo>
                  <a:pt x="197422" y="238527"/>
                </a:lnTo>
                <a:lnTo>
                  <a:pt x="238527" y="238527"/>
                </a:lnTo>
                <a:lnTo>
                  <a:pt x="238527" y="154086"/>
                </a:lnTo>
                <a:cubicBezTo>
                  <a:pt x="238527" y="118358"/>
                  <a:pt x="218274" y="101083"/>
                  <a:pt x="189985" y="101083"/>
                </a:cubicBezTo>
                <a:close/>
                <a:moveTo>
                  <a:pt x="62899" y="38472"/>
                </a:moveTo>
                <a:cubicBezTo>
                  <a:pt x="49406" y="38472"/>
                  <a:pt x="38472" y="49492"/>
                  <a:pt x="38472" y="63083"/>
                </a:cubicBezTo>
                <a:cubicBezTo>
                  <a:pt x="38472" y="76674"/>
                  <a:pt x="49406" y="87694"/>
                  <a:pt x="62899" y="87694"/>
                </a:cubicBezTo>
                <a:cubicBezTo>
                  <a:pt x="76392" y="87694"/>
                  <a:pt x="87320" y="76674"/>
                  <a:pt x="87320" y="63083"/>
                </a:cubicBezTo>
                <a:cubicBezTo>
                  <a:pt x="87320" y="49492"/>
                  <a:pt x="76392" y="38472"/>
                  <a:pt x="62899" y="38472"/>
                </a:cubicBezTo>
                <a:close/>
                <a:moveTo>
                  <a:pt x="30778" y="0"/>
                </a:moveTo>
                <a:lnTo>
                  <a:pt x="246221" y="0"/>
                </a:lnTo>
                <a:cubicBezTo>
                  <a:pt x="263219" y="0"/>
                  <a:pt x="276999" y="13780"/>
                  <a:pt x="276999" y="30778"/>
                </a:cubicBezTo>
                <a:lnTo>
                  <a:pt x="276999" y="246222"/>
                </a:lnTo>
                <a:cubicBezTo>
                  <a:pt x="276999" y="263220"/>
                  <a:pt x="263219" y="276999"/>
                  <a:pt x="246221" y="276999"/>
                </a:cubicBezTo>
                <a:lnTo>
                  <a:pt x="30778" y="276999"/>
                </a:lnTo>
                <a:cubicBezTo>
                  <a:pt x="13780" y="276999"/>
                  <a:pt x="0" y="263220"/>
                  <a:pt x="0" y="246222"/>
                </a:cubicBezTo>
                <a:lnTo>
                  <a:pt x="0" y="30778"/>
                </a:lnTo>
                <a:cubicBezTo>
                  <a:pt x="0" y="13780"/>
                  <a:pt x="13780" y="0"/>
                  <a:pt x="30778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16030D-0AF7-DDEC-9EE1-1CE911F21842}"/>
              </a:ext>
            </a:extLst>
          </p:cNvPr>
          <p:cNvSpPr txBox="1"/>
          <p:nvPr/>
        </p:nvSpPr>
        <p:spPr>
          <a:xfrm>
            <a:off x="11698746" y="6473992"/>
            <a:ext cx="404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89C09E4-2A85-4655-B944-9586AF533737}" type="slidenum">
              <a:rPr lang="en-GB" sz="1400" b="1" noProof="0" smtClean="0">
                <a:latin typeface="Tenorite" panose="00000500000000000000" pitchFamily="2" charset="0"/>
              </a:rPr>
              <a:pPr algn="r"/>
              <a:t>13</a:t>
            </a:fld>
            <a:endParaRPr lang="en-GB" sz="1400" b="1" noProof="0">
              <a:latin typeface="Tenorite" panose="000005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65E6258-8AFD-09CF-D639-5EE5087202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4241994"/>
            <a:ext cx="3435275" cy="1932342"/>
          </a:xfrm>
          <a:prstGeom prst="roundRect">
            <a:avLst>
              <a:gd name="adj" fmla="val 8165"/>
            </a:avLst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1053BE1-C86C-3505-E6FF-A0F971F7E2B6}"/>
              </a:ext>
            </a:extLst>
          </p:cNvPr>
          <p:cNvSpPr/>
          <p:nvPr/>
        </p:nvSpPr>
        <p:spPr>
          <a:xfrm>
            <a:off x="1158012" y="1560828"/>
            <a:ext cx="9012147" cy="126365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7807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9FC20-202D-6910-C82E-2A288261B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AAE0C016-2B7F-79B6-A22D-6D487AB5E3FC}"/>
              </a:ext>
            </a:extLst>
          </p:cNvPr>
          <p:cNvSpPr/>
          <p:nvPr/>
        </p:nvSpPr>
        <p:spPr>
          <a:xfrm>
            <a:off x="439142" y="921477"/>
            <a:ext cx="11204125" cy="5354181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1B5BB0-8EBB-87F7-8793-D763A28C43CD}"/>
              </a:ext>
            </a:extLst>
          </p:cNvPr>
          <p:cNvSpPr txBox="1"/>
          <p:nvPr/>
        </p:nvSpPr>
        <p:spPr>
          <a:xfrm>
            <a:off x="1310031" y="6466248"/>
            <a:ext cx="8996019" cy="2224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Q8a: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Considering the way market research is evolving with AI, how optimistic are you for the future of your business?, </a:t>
            </a:r>
            <a:r>
              <a:rPr lang="en-GB" sz="900" b="1" dirty="0">
                <a:latin typeface="Tenorite" panose="00000500000000000000" pitchFamily="2" charset="0"/>
              </a:rPr>
              <a:t>Q8b: </a:t>
            </a:r>
            <a:r>
              <a:rPr lang="en-GB" sz="900" dirty="0">
                <a:latin typeface="Tenorite" panose="00000500000000000000" pitchFamily="2" charset="0"/>
              </a:rPr>
              <a:t>And why do you feel that way? 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 </a:t>
            </a:r>
          </a:p>
          <a:p>
            <a:pPr lvl="0">
              <a:lnSpc>
                <a:spcPct val="80000"/>
              </a:lnSpc>
              <a:defRPr/>
            </a:pPr>
            <a:r>
              <a:rPr kumimoji="0" lang="en-GB" sz="9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Base: </a:t>
            </a:r>
            <a:r>
              <a:rPr lang="en-GB" sz="900" b="1" u="sng" noProof="0" dirty="0">
                <a:solidFill>
                  <a:prstClr val="black"/>
                </a:solidFill>
                <a:latin typeface="Tenorite" panose="00000500000000000000" pitchFamily="2" charset="0"/>
              </a:rPr>
              <a:t>Nov’25 (125), Apr’25 (104), Jun’26 (116)</a:t>
            </a:r>
            <a:endParaRPr kumimoji="0" lang="en-GB" sz="9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043BED-9999-946C-3E5C-60058EF4860A}"/>
              </a:ext>
            </a:extLst>
          </p:cNvPr>
          <p:cNvSpPr txBox="1"/>
          <p:nvPr/>
        </p:nvSpPr>
        <p:spPr>
          <a:xfrm>
            <a:off x="406849" y="137160"/>
            <a:ext cx="11470825" cy="78431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en-US" sz="2800" b="1" noProof="0" dirty="0">
                <a:solidFill>
                  <a:srgbClr val="7F7F7F"/>
                </a:solidFill>
                <a:latin typeface="Tenorite" panose="00000500000000000000" pitchFamily="2" charset="0"/>
              </a:rPr>
              <a:t>Optimism has fallen from 49% to 26%, while pessimism has nearly doubled to 35% since Apr ‘25</a:t>
            </a:r>
            <a:endParaRPr lang="en-GB" sz="2800" b="1" noProof="0" dirty="0">
              <a:solidFill>
                <a:srgbClr val="7F7F7F"/>
              </a:solidFill>
              <a:latin typeface="Tenorite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14E86C-81BB-8535-C81C-D0DEC0596D6E}"/>
              </a:ext>
            </a:extLst>
          </p:cNvPr>
          <p:cNvSpPr txBox="1"/>
          <p:nvPr/>
        </p:nvSpPr>
        <p:spPr>
          <a:xfrm>
            <a:off x="599779" y="1044086"/>
            <a:ext cx="6695483" cy="315536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noProof="0">
                <a:latin typeface="Tenorite" panose="00000500000000000000" pitchFamily="2" charset="0"/>
              </a:rPr>
              <a:t>Optimism about the future of business with AI in market research</a:t>
            </a:r>
            <a:endParaRPr lang="en-GB" sz="1100" noProof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5E648A-6F44-BA17-CFC6-D80E3D6EE443}"/>
              </a:ext>
            </a:extLst>
          </p:cNvPr>
          <p:cNvSpPr txBox="1"/>
          <p:nvPr/>
        </p:nvSpPr>
        <p:spPr>
          <a:xfrm>
            <a:off x="9604779" y="6477860"/>
            <a:ext cx="1466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>
                <a:latin typeface="Tenorite" panose="00000500000000000000" pitchFamily="2" charset="0"/>
              </a:rPr>
              <a:t>For more info, visit</a:t>
            </a:r>
          </a:p>
        </p:txBody>
      </p:sp>
      <p:pic>
        <p:nvPicPr>
          <p:cNvPr id="5" name="Graphic 4" descr="World with solid fill">
            <a:hlinkClick r:id="rId3"/>
            <a:extLst>
              <a:ext uri="{FF2B5EF4-FFF2-40B4-BE49-F238E27FC236}">
                <a16:creationId xmlns:a16="http://schemas.microsoft.com/office/drawing/2014/main" id="{B526835D-C5D4-DEA1-BAC3-0D3665570D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4295" y="6439050"/>
            <a:ext cx="354623" cy="354623"/>
          </a:xfrm>
          <a:prstGeom prst="rect">
            <a:avLst/>
          </a:prstGeom>
          <a:effectLst/>
        </p:spPr>
      </p:pic>
      <p:sp>
        <p:nvSpPr>
          <p:cNvPr id="6" name="Freeform: Shape 5">
            <a:hlinkClick r:id="rId5"/>
            <a:extLst>
              <a:ext uri="{FF2B5EF4-FFF2-40B4-BE49-F238E27FC236}">
                <a16:creationId xmlns:a16="http://schemas.microsoft.com/office/drawing/2014/main" id="{17CF4BEE-9DCC-AC1D-9881-F59551F3B654}"/>
              </a:ext>
            </a:extLst>
          </p:cNvPr>
          <p:cNvSpPr/>
          <p:nvPr/>
        </p:nvSpPr>
        <p:spPr>
          <a:xfrm>
            <a:off x="11413909" y="6477861"/>
            <a:ext cx="276999" cy="276999"/>
          </a:xfrm>
          <a:custGeom>
            <a:avLst/>
            <a:gdLst>
              <a:gd name="connsiteX0" fmla="*/ 42444 w 276999"/>
              <a:gd name="connsiteY0" fmla="*/ 105157 h 276999"/>
              <a:gd name="connsiteX1" fmla="*/ 42444 w 276999"/>
              <a:gd name="connsiteY1" fmla="*/ 238527 h 276999"/>
              <a:gd name="connsiteX2" fmla="*/ 83752 w 276999"/>
              <a:gd name="connsiteY2" fmla="*/ 238527 h 276999"/>
              <a:gd name="connsiteX3" fmla="*/ 83752 w 276999"/>
              <a:gd name="connsiteY3" fmla="*/ 105157 h 276999"/>
              <a:gd name="connsiteX4" fmla="*/ 189985 w 276999"/>
              <a:gd name="connsiteY4" fmla="*/ 101083 h 276999"/>
              <a:gd name="connsiteX5" fmla="*/ 149772 w 276999"/>
              <a:gd name="connsiteY5" fmla="*/ 123122 h 276999"/>
              <a:gd name="connsiteX6" fmla="*/ 149772 w 276999"/>
              <a:gd name="connsiteY6" fmla="*/ 105157 h 276999"/>
              <a:gd name="connsiteX7" fmla="*/ 110159 w 276999"/>
              <a:gd name="connsiteY7" fmla="*/ 105157 h 276999"/>
              <a:gd name="connsiteX8" fmla="*/ 110159 w 276999"/>
              <a:gd name="connsiteY8" fmla="*/ 238527 h 276999"/>
              <a:gd name="connsiteX9" fmla="*/ 149772 w 276999"/>
              <a:gd name="connsiteY9" fmla="*/ 238527 h 276999"/>
              <a:gd name="connsiteX10" fmla="*/ 149772 w 276999"/>
              <a:gd name="connsiteY10" fmla="*/ 168516 h 276999"/>
              <a:gd name="connsiteX11" fmla="*/ 174935 w 276999"/>
              <a:gd name="connsiteY11" fmla="*/ 138594 h 276999"/>
              <a:gd name="connsiteX12" fmla="*/ 197422 w 276999"/>
              <a:gd name="connsiteY12" fmla="*/ 168516 h 276999"/>
              <a:gd name="connsiteX13" fmla="*/ 197422 w 276999"/>
              <a:gd name="connsiteY13" fmla="*/ 238527 h 276999"/>
              <a:gd name="connsiteX14" fmla="*/ 238527 w 276999"/>
              <a:gd name="connsiteY14" fmla="*/ 238527 h 276999"/>
              <a:gd name="connsiteX15" fmla="*/ 238527 w 276999"/>
              <a:gd name="connsiteY15" fmla="*/ 154086 h 276999"/>
              <a:gd name="connsiteX16" fmla="*/ 189985 w 276999"/>
              <a:gd name="connsiteY16" fmla="*/ 101083 h 276999"/>
              <a:gd name="connsiteX17" fmla="*/ 62899 w 276999"/>
              <a:gd name="connsiteY17" fmla="*/ 38472 h 276999"/>
              <a:gd name="connsiteX18" fmla="*/ 38472 w 276999"/>
              <a:gd name="connsiteY18" fmla="*/ 63083 h 276999"/>
              <a:gd name="connsiteX19" fmla="*/ 62899 w 276999"/>
              <a:gd name="connsiteY19" fmla="*/ 87694 h 276999"/>
              <a:gd name="connsiteX20" fmla="*/ 87320 w 276999"/>
              <a:gd name="connsiteY20" fmla="*/ 63083 h 276999"/>
              <a:gd name="connsiteX21" fmla="*/ 62899 w 276999"/>
              <a:gd name="connsiteY21" fmla="*/ 38472 h 276999"/>
              <a:gd name="connsiteX22" fmla="*/ 30778 w 276999"/>
              <a:gd name="connsiteY22" fmla="*/ 0 h 276999"/>
              <a:gd name="connsiteX23" fmla="*/ 246221 w 276999"/>
              <a:gd name="connsiteY23" fmla="*/ 0 h 276999"/>
              <a:gd name="connsiteX24" fmla="*/ 276999 w 276999"/>
              <a:gd name="connsiteY24" fmla="*/ 30778 h 276999"/>
              <a:gd name="connsiteX25" fmla="*/ 276999 w 276999"/>
              <a:gd name="connsiteY25" fmla="*/ 246222 h 276999"/>
              <a:gd name="connsiteX26" fmla="*/ 246221 w 276999"/>
              <a:gd name="connsiteY26" fmla="*/ 276999 h 276999"/>
              <a:gd name="connsiteX27" fmla="*/ 30778 w 276999"/>
              <a:gd name="connsiteY27" fmla="*/ 276999 h 276999"/>
              <a:gd name="connsiteX28" fmla="*/ 0 w 276999"/>
              <a:gd name="connsiteY28" fmla="*/ 246222 h 276999"/>
              <a:gd name="connsiteX29" fmla="*/ 0 w 276999"/>
              <a:gd name="connsiteY29" fmla="*/ 30778 h 276999"/>
              <a:gd name="connsiteX30" fmla="*/ 30778 w 276999"/>
              <a:gd name="connsiteY30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999" h="276999">
                <a:moveTo>
                  <a:pt x="42444" y="105157"/>
                </a:moveTo>
                <a:lnTo>
                  <a:pt x="42444" y="238527"/>
                </a:lnTo>
                <a:lnTo>
                  <a:pt x="83752" y="238527"/>
                </a:lnTo>
                <a:lnTo>
                  <a:pt x="83752" y="105157"/>
                </a:lnTo>
                <a:close/>
                <a:moveTo>
                  <a:pt x="189985" y="101083"/>
                </a:moveTo>
                <a:cubicBezTo>
                  <a:pt x="161683" y="101083"/>
                  <a:pt x="149772" y="123122"/>
                  <a:pt x="149772" y="123122"/>
                </a:cubicBezTo>
                <a:lnTo>
                  <a:pt x="149772" y="105157"/>
                </a:lnTo>
                <a:lnTo>
                  <a:pt x="110159" y="105157"/>
                </a:lnTo>
                <a:lnTo>
                  <a:pt x="110159" y="238527"/>
                </a:lnTo>
                <a:lnTo>
                  <a:pt x="149772" y="238527"/>
                </a:lnTo>
                <a:lnTo>
                  <a:pt x="149772" y="168516"/>
                </a:lnTo>
                <a:cubicBezTo>
                  <a:pt x="149772" y="149757"/>
                  <a:pt x="158407" y="138594"/>
                  <a:pt x="174935" y="138594"/>
                </a:cubicBezTo>
                <a:cubicBezTo>
                  <a:pt x="190128" y="138594"/>
                  <a:pt x="197422" y="149321"/>
                  <a:pt x="197422" y="168516"/>
                </a:cubicBezTo>
                <a:lnTo>
                  <a:pt x="197422" y="238527"/>
                </a:lnTo>
                <a:lnTo>
                  <a:pt x="238527" y="238527"/>
                </a:lnTo>
                <a:lnTo>
                  <a:pt x="238527" y="154086"/>
                </a:lnTo>
                <a:cubicBezTo>
                  <a:pt x="238527" y="118358"/>
                  <a:pt x="218274" y="101083"/>
                  <a:pt x="189985" y="101083"/>
                </a:cubicBezTo>
                <a:close/>
                <a:moveTo>
                  <a:pt x="62899" y="38472"/>
                </a:moveTo>
                <a:cubicBezTo>
                  <a:pt x="49406" y="38472"/>
                  <a:pt x="38472" y="49492"/>
                  <a:pt x="38472" y="63083"/>
                </a:cubicBezTo>
                <a:cubicBezTo>
                  <a:pt x="38472" y="76674"/>
                  <a:pt x="49406" y="87694"/>
                  <a:pt x="62899" y="87694"/>
                </a:cubicBezTo>
                <a:cubicBezTo>
                  <a:pt x="76392" y="87694"/>
                  <a:pt x="87320" y="76674"/>
                  <a:pt x="87320" y="63083"/>
                </a:cubicBezTo>
                <a:cubicBezTo>
                  <a:pt x="87320" y="49492"/>
                  <a:pt x="76392" y="38472"/>
                  <a:pt x="62899" y="38472"/>
                </a:cubicBezTo>
                <a:close/>
                <a:moveTo>
                  <a:pt x="30778" y="0"/>
                </a:moveTo>
                <a:lnTo>
                  <a:pt x="246221" y="0"/>
                </a:lnTo>
                <a:cubicBezTo>
                  <a:pt x="263219" y="0"/>
                  <a:pt x="276999" y="13780"/>
                  <a:pt x="276999" y="30778"/>
                </a:cubicBezTo>
                <a:lnTo>
                  <a:pt x="276999" y="246222"/>
                </a:lnTo>
                <a:cubicBezTo>
                  <a:pt x="276999" y="263220"/>
                  <a:pt x="263219" y="276999"/>
                  <a:pt x="246221" y="276999"/>
                </a:cubicBezTo>
                <a:lnTo>
                  <a:pt x="30778" y="276999"/>
                </a:lnTo>
                <a:cubicBezTo>
                  <a:pt x="13780" y="276999"/>
                  <a:pt x="0" y="263220"/>
                  <a:pt x="0" y="246222"/>
                </a:cubicBezTo>
                <a:lnTo>
                  <a:pt x="0" y="30778"/>
                </a:lnTo>
                <a:cubicBezTo>
                  <a:pt x="0" y="13780"/>
                  <a:pt x="13780" y="0"/>
                  <a:pt x="30778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2573E6-2C1C-899E-B07B-A601DC645FE3}"/>
              </a:ext>
            </a:extLst>
          </p:cNvPr>
          <p:cNvSpPr txBox="1"/>
          <p:nvPr/>
        </p:nvSpPr>
        <p:spPr>
          <a:xfrm>
            <a:off x="11698746" y="6473992"/>
            <a:ext cx="404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89C09E4-2A85-4655-B944-9586AF533737}" type="slidenum">
              <a:rPr lang="en-GB" sz="1400" b="1" noProof="0" smtClean="0">
                <a:latin typeface="Tenorite" panose="00000500000000000000" pitchFamily="2" charset="0"/>
              </a:rPr>
              <a:pPr algn="r"/>
              <a:t>14</a:t>
            </a:fld>
            <a:endParaRPr lang="en-GB" sz="1400" b="1" noProof="0">
              <a:latin typeface="Tenorite" panose="00000500000000000000" pitchFamily="2" charset="0"/>
            </a:endParaRP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200FA162-7818-AD10-AA8A-C232B040F6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866387"/>
              </p:ext>
            </p:extLst>
          </p:nvPr>
        </p:nvGraphicFramePr>
        <p:xfrm>
          <a:off x="1646259" y="1603462"/>
          <a:ext cx="4558748" cy="947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C2154782-3EAE-F01B-1158-2AFA33C344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3176333"/>
              </p:ext>
            </p:extLst>
          </p:nvPr>
        </p:nvGraphicFramePr>
        <p:xfrm>
          <a:off x="1646259" y="2353412"/>
          <a:ext cx="4558748" cy="947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78DB4A36-3613-CE17-68E7-0FD1C043EFD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52444"/>
          <a:stretch>
            <a:fillRect/>
          </a:stretch>
        </p:blipFill>
        <p:spPr>
          <a:xfrm>
            <a:off x="538819" y="1691206"/>
            <a:ext cx="550841" cy="57446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A1A36B6-C1EA-83B9-7856-A25CED9A2E6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46479" b="5965"/>
          <a:stretch>
            <a:fillRect/>
          </a:stretch>
        </p:blipFill>
        <p:spPr>
          <a:xfrm>
            <a:off x="538819" y="2539892"/>
            <a:ext cx="550841" cy="57446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FE5A3F1-83FA-DDBE-B81F-0A3BAF403214}"/>
              </a:ext>
            </a:extLst>
          </p:cNvPr>
          <p:cNvSpPr txBox="1"/>
          <p:nvPr/>
        </p:nvSpPr>
        <p:spPr>
          <a:xfrm>
            <a:off x="1089660" y="1833044"/>
            <a:ext cx="1207117" cy="41351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enorite" panose="00000500000000000000" pitchFamily="2" charset="0"/>
              </a:rPr>
              <a:t>Optimistic</a:t>
            </a: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noProof="0" dirty="0">
                <a:latin typeface="Tenorite" panose="00000500000000000000" pitchFamily="2" charset="0"/>
              </a:rPr>
              <a:t>(very </a:t>
            </a:r>
            <a:r>
              <a:rPr lang="en-GB" sz="1200" dirty="0">
                <a:latin typeface="Tenorite" panose="00000500000000000000" pitchFamily="2" charset="0"/>
              </a:rPr>
              <a:t>+ Quite)</a:t>
            </a:r>
            <a:endParaRPr kumimoji="0" lang="en-GB" sz="1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AD55C5-1E9A-4C94-5C36-6E3146875E67}"/>
              </a:ext>
            </a:extLst>
          </p:cNvPr>
          <p:cNvSpPr txBox="1"/>
          <p:nvPr/>
        </p:nvSpPr>
        <p:spPr>
          <a:xfrm>
            <a:off x="1089660" y="2620369"/>
            <a:ext cx="1207117" cy="41351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enorite" panose="00000500000000000000" pitchFamily="2" charset="0"/>
              </a:rPr>
              <a:t>Pessimistic</a:t>
            </a: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noProof="0" dirty="0">
                <a:latin typeface="Tenorite" panose="00000500000000000000" pitchFamily="2" charset="0"/>
              </a:rPr>
              <a:t>(very </a:t>
            </a:r>
            <a:r>
              <a:rPr lang="en-GB" sz="1200" dirty="0">
                <a:latin typeface="Tenorite" panose="00000500000000000000" pitchFamily="2" charset="0"/>
              </a:rPr>
              <a:t>+ Quite)</a:t>
            </a:r>
            <a:endParaRPr kumimoji="0" lang="en-GB" sz="1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375516-4E2A-A31F-BCE4-FD36D4E131D5}"/>
              </a:ext>
            </a:extLst>
          </p:cNvPr>
          <p:cNvSpPr txBox="1"/>
          <p:nvPr/>
        </p:nvSpPr>
        <p:spPr>
          <a:xfrm>
            <a:off x="2389848" y="1409851"/>
            <a:ext cx="627672" cy="241156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Tenorite" panose="00000500000000000000" pitchFamily="2" charset="0"/>
              </a:rPr>
              <a:t>Apr’25</a:t>
            </a:r>
            <a:endParaRPr kumimoji="0" lang="en-GB" sz="1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3DAF03-80EF-E506-CFD0-B18343FDE2E8}"/>
              </a:ext>
            </a:extLst>
          </p:cNvPr>
          <p:cNvSpPr txBox="1"/>
          <p:nvPr/>
        </p:nvSpPr>
        <p:spPr>
          <a:xfrm>
            <a:off x="3761109" y="1409851"/>
            <a:ext cx="627672" cy="241156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Tenorite" panose="00000500000000000000" pitchFamily="2" charset="0"/>
              </a:rPr>
              <a:t>Nov’25</a:t>
            </a:r>
            <a:endParaRPr kumimoji="0" lang="en-GB" sz="1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3200871-851D-A71D-630F-86C77401121B}"/>
              </a:ext>
            </a:extLst>
          </p:cNvPr>
          <p:cNvSpPr txBox="1"/>
          <p:nvPr/>
        </p:nvSpPr>
        <p:spPr>
          <a:xfrm>
            <a:off x="5187649" y="1409851"/>
            <a:ext cx="627672" cy="241156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Tenorite" panose="00000500000000000000" pitchFamily="2" charset="0"/>
              </a:rPr>
              <a:t>Jun’26</a:t>
            </a:r>
            <a:endParaRPr kumimoji="0" lang="en-GB" sz="1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39" name="Text 2">
            <a:extLst>
              <a:ext uri="{FF2B5EF4-FFF2-40B4-BE49-F238E27FC236}">
                <a16:creationId xmlns:a16="http://schemas.microsoft.com/office/drawing/2014/main" id="{CEA85790-224E-EF05-15E9-E2C33614F3C9}"/>
              </a:ext>
            </a:extLst>
          </p:cNvPr>
          <p:cNvSpPr/>
          <p:nvPr/>
        </p:nvSpPr>
        <p:spPr>
          <a:xfrm>
            <a:off x="697869" y="3510058"/>
            <a:ext cx="6126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94000"/>
              </a:lnSpc>
              <a:buNone/>
            </a:pPr>
            <a:r>
              <a:rPr lang="en-GB" sz="1900" b="1" noProof="0" dirty="0">
                <a:solidFill>
                  <a:srgbClr val="171717"/>
                </a:solidFill>
                <a:latin typeface="Tenorite" panose="00000500000000000000" pitchFamily="2" charset="0"/>
                <a:ea typeface="Aptos" pitchFamily="34" charset="-122"/>
                <a:cs typeface="Aptos" pitchFamily="34" charset="-120"/>
              </a:rPr>
              <a:t>How the conversation has evolved </a:t>
            </a:r>
            <a:r>
              <a:rPr lang="en-GB" sz="1200" b="1" noProof="0" dirty="0">
                <a:solidFill>
                  <a:schemeClr val="bg2">
                    <a:lumMod val="50000"/>
                  </a:schemeClr>
                </a:solidFill>
                <a:latin typeface="Tenorite" panose="00000500000000000000" pitchFamily="2" charset="0"/>
                <a:ea typeface="Aptos" pitchFamily="34" charset="-122"/>
                <a:cs typeface="Aptos" pitchFamily="34" charset="-120"/>
              </a:rPr>
              <a:t>Key themes by wave</a:t>
            </a:r>
            <a:endParaRPr lang="en-GB" sz="2000" noProof="0" dirty="0">
              <a:solidFill>
                <a:schemeClr val="bg2">
                  <a:lumMod val="50000"/>
                </a:schemeClr>
              </a:solidFill>
              <a:latin typeface="Tenorite" panose="00000500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AF4A6FE-3809-6C00-B1C2-78CD3F88A65E}"/>
              </a:ext>
            </a:extLst>
          </p:cNvPr>
          <p:cNvSpPr txBox="1"/>
          <p:nvPr/>
        </p:nvSpPr>
        <p:spPr>
          <a:xfrm>
            <a:off x="734644" y="3923545"/>
            <a:ext cx="3530016" cy="265970"/>
          </a:xfrm>
          <a:prstGeom prst="rect">
            <a:avLst/>
          </a:prstGeom>
          <a:solidFill>
            <a:schemeClr val="tx2"/>
          </a:solidFill>
        </p:spPr>
        <p:txBody>
          <a:bodyPr wrap="square" lIns="0" tIns="45720" rIns="0" b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noProof="0" dirty="0">
                <a:solidFill>
                  <a:schemeClr val="bg1"/>
                </a:solidFill>
                <a:latin typeface="Tenorite" panose="00000500000000000000" pitchFamily="2" charset="0"/>
              </a:rPr>
              <a:t>Apr’25 – Efficiency &amp; learning</a:t>
            </a:r>
            <a:endParaRPr kumimoji="0" lang="en-GB" sz="1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1B5D577-D843-7DB3-CF1F-27541E9F285F}"/>
              </a:ext>
            </a:extLst>
          </p:cNvPr>
          <p:cNvSpPr txBox="1"/>
          <p:nvPr/>
        </p:nvSpPr>
        <p:spPr>
          <a:xfrm>
            <a:off x="4401869" y="3923545"/>
            <a:ext cx="3530016" cy="26597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lIns="0" tIns="45720" rIns="0" b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noProof="0" dirty="0">
                <a:latin typeface="Tenorite" panose="00000500000000000000" pitchFamily="2" charset="0"/>
              </a:rPr>
              <a:t>Nov’25 – Hybrid AI + human value</a:t>
            </a:r>
            <a:endParaRPr kumimoji="0" lang="en-GB" sz="1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14C9309-7E08-4059-3365-A8ED76AC5DFB}"/>
              </a:ext>
            </a:extLst>
          </p:cNvPr>
          <p:cNvSpPr txBox="1"/>
          <p:nvPr/>
        </p:nvSpPr>
        <p:spPr>
          <a:xfrm>
            <a:off x="8069094" y="3923545"/>
            <a:ext cx="3530016" cy="265970"/>
          </a:xfrm>
          <a:prstGeom prst="rect">
            <a:avLst/>
          </a:prstGeom>
          <a:solidFill>
            <a:srgbClr val="00B0F0"/>
          </a:solidFill>
        </p:spPr>
        <p:txBody>
          <a:bodyPr wrap="square" lIns="0" tIns="45720" rIns="0" b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noProof="0" dirty="0">
                <a:solidFill>
                  <a:schemeClr val="bg1"/>
                </a:solidFill>
                <a:latin typeface="Tenorite" panose="00000500000000000000" pitchFamily="2" charset="0"/>
              </a:rPr>
              <a:t>Jun’26 – Augmentation vs commoditisation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9EF08657-5F72-776E-7260-4E00D1C656D0}"/>
              </a:ext>
            </a:extLst>
          </p:cNvPr>
          <p:cNvSpPr/>
          <p:nvPr/>
        </p:nvSpPr>
        <p:spPr>
          <a:xfrm>
            <a:off x="4203725" y="3919370"/>
            <a:ext cx="274320" cy="27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&gt;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CF59885F-2A21-8AA2-4FF2-D3FBD952297F}"/>
              </a:ext>
            </a:extLst>
          </p:cNvPr>
          <p:cNvSpPr/>
          <p:nvPr/>
        </p:nvSpPr>
        <p:spPr>
          <a:xfrm>
            <a:off x="7799586" y="3891938"/>
            <a:ext cx="329184" cy="3291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&gt;</a:t>
            </a:r>
            <a:endParaRPr lang="en-IN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AEC582A-B037-BAA2-B44D-6A2DC0C8CC18}"/>
              </a:ext>
            </a:extLst>
          </p:cNvPr>
          <p:cNvSpPr txBox="1"/>
          <p:nvPr/>
        </p:nvSpPr>
        <p:spPr>
          <a:xfrm>
            <a:off x="743050" y="4435268"/>
            <a:ext cx="1735990" cy="1939890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noProof="0" dirty="0">
                <a:latin typeface="Tenorite" panose="00000500000000000000" pitchFamily="2" charset="0"/>
              </a:rPr>
              <a:t>AI improves efficiency and saves time</a:t>
            </a: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noProof="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noProof="0" dirty="0">
                <a:latin typeface="Tenorite" panose="00000500000000000000" pitchFamily="2" charset="0"/>
              </a:rPr>
              <a:t>AI supports business growth and scaling</a:t>
            </a:r>
          </a:p>
          <a:p>
            <a:pPr marR="0" lvl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1000" noProof="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noProof="0" dirty="0">
                <a:latin typeface="Tenorite" panose="00000500000000000000" pitchFamily="2" charset="0"/>
              </a:rPr>
              <a:t>Enhances creative and strategic potential</a:t>
            </a: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noProof="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noProof="0" dirty="0">
                <a:latin typeface="Tenorite" panose="00000500000000000000" pitchFamily="2" charset="0"/>
              </a:rPr>
              <a:t>Accessible support for solo/micro businesses</a:t>
            </a: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noProof="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noProof="0" dirty="0">
                <a:latin typeface="Tenorite" panose="00000500000000000000" pitchFamily="2" charset="0"/>
              </a:rPr>
              <a:t>Boosts confidence through learning and skill development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EEE853B-3547-377B-4EEC-BA94C1BD1A87}"/>
              </a:ext>
            </a:extLst>
          </p:cNvPr>
          <p:cNvSpPr txBox="1"/>
          <p:nvPr/>
        </p:nvSpPr>
        <p:spPr>
          <a:xfrm>
            <a:off x="2511333" y="4435268"/>
            <a:ext cx="1737360" cy="1816779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latin typeface="Tenorite" panose="00000500000000000000" pitchFamily="2" charset="0"/>
              </a:rPr>
              <a:t>AI lacks human insight and nuance</a:t>
            </a: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latin typeface="Tenorite" panose="00000500000000000000" pitchFamily="2" charset="0"/>
              </a:rPr>
              <a:t>Potential for reduced quality in qualitative work</a:t>
            </a:r>
          </a:p>
          <a:p>
            <a:pPr marR="0" lvl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100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latin typeface="Tenorite" panose="00000500000000000000" pitchFamily="2" charset="0"/>
              </a:rPr>
              <a:t>Fear of client devaluing human expertise</a:t>
            </a: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latin typeface="Tenorite" panose="00000500000000000000" pitchFamily="2" charset="0"/>
              </a:rPr>
              <a:t>Ethical and trust issues with AI outputs</a:t>
            </a: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latin typeface="Tenorite" panose="00000500000000000000" pitchFamily="2" charset="0"/>
              </a:rPr>
              <a:t>Anxiety about competitive pressure and change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F2991A7-0CE3-8730-A840-8D32C801579B}"/>
              </a:ext>
            </a:extLst>
          </p:cNvPr>
          <p:cNvSpPr txBox="1"/>
          <p:nvPr/>
        </p:nvSpPr>
        <p:spPr>
          <a:xfrm>
            <a:off x="4393910" y="4435268"/>
            <a:ext cx="1735990" cy="1816779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noProof="0" dirty="0">
                <a:latin typeface="Tenorite" panose="00000500000000000000" pitchFamily="2" charset="0"/>
              </a:rPr>
              <a:t>AI as a tool, not a replacement for humans</a:t>
            </a: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noProof="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noProof="0" dirty="0">
                <a:latin typeface="Tenorite" panose="00000500000000000000" pitchFamily="2" charset="0"/>
              </a:rPr>
              <a:t>Human insight, nuance, and creativity remain core</a:t>
            </a: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noProof="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noProof="0" dirty="0">
                <a:latin typeface="Tenorite" panose="00000500000000000000" pitchFamily="2" charset="0"/>
              </a:rPr>
              <a:t>Efficiency gains and doing more with less</a:t>
            </a: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noProof="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noProof="0" dirty="0">
                <a:latin typeface="Tenorite" panose="00000500000000000000" pitchFamily="2" charset="0"/>
              </a:rPr>
              <a:t>Hybrid human–AI future and role evolution</a:t>
            </a: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noProof="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noProof="0" dirty="0">
                <a:latin typeface="Tenorite" panose="00000500000000000000" pitchFamily="2" charset="0"/>
              </a:rPr>
              <a:t>Market expansion and new opportunities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4930037-8CAA-E0A6-862D-F3F7254FD5DB}"/>
              </a:ext>
            </a:extLst>
          </p:cNvPr>
          <p:cNvSpPr txBox="1"/>
          <p:nvPr/>
        </p:nvSpPr>
        <p:spPr>
          <a:xfrm>
            <a:off x="6162193" y="4435268"/>
            <a:ext cx="1737360" cy="1816779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latin typeface="Tenorite" panose="00000500000000000000" pitchFamily="2" charset="0"/>
              </a:rPr>
              <a:t>Commoditization of insight and the rise of “good enough” research</a:t>
            </a: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latin typeface="Tenorite" panose="00000500000000000000" pitchFamily="2" charset="0"/>
              </a:rPr>
              <a:t>Loss of work and a shrinking qualitative market</a:t>
            </a: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latin typeface="Tenorite" panose="00000500000000000000" pitchFamily="2" charset="0"/>
              </a:rPr>
              <a:t>AI substituting human researchers</a:t>
            </a: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latin typeface="Tenorite" panose="00000500000000000000" pitchFamily="2" charset="0"/>
              </a:rPr>
              <a:t>Devaluation of human skills, craft, and enjoyment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1EA2D6B-52B3-8ECA-B511-5E676802D47D}"/>
              </a:ext>
            </a:extLst>
          </p:cNvPr>
          <p:cNvSpPr txBox="1"/>
          <p:nvPr/>
        </p:nvSpPr>
        <p:spPr>
          <a:xfrm>
            <a:off x="8069094" y="4435268"/>
            <a:ext cx="1735990" cy="1693669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noProof="0" dirty="0">
                <a:latin typeface="Tenorite" panose="00000500000000000000" pitchFamily="2" charset="0"/>
              </a:rPr>
              <a:t>AI is making day-to-day work easier</a:t>
            </a: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noProof="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noProof="0" dirty="0">
                <a:latin typeface="Tenorite" panose="00000500000000000000" pitchFamily="2" charset="0"/>
              </a:rPr>
              <a:t>AI can improve the quality of analysis and insight</a:t>
            </a: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noProof="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noProof="0" dirty="0">
                <a:latin typeface="Tenorite" panose="00000500000000000000" pitchFamily="2" charset="0"/>
              </a:rPr>
              <a:t>Human judgement and interpretation remain essential</a:t>
            </a: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noProof="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noProof="0" dirty="0">
                <a:latin typeface="Tenorite" panose="00000500000000000000" pitchFamily="2" charset="0"/>
              </a:rPr>
              <a:t>The best model is human-led AI, not AI replacing humans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4B743DF-EF20-4A11-8CD0-7DEBCF1E2FD9}"/>
              </a:ext>
            </a:extLst>
          </p:cNvPr>
          <p:cNvSpPr txBox="1"/>
          <p:nvPr/>
        </p:nvSpPr>
        <p:spPr>
          <a:xfrm>
            <a:off x="9837377" y="4435268"/>
            <a:ext cx="1737360" cy="1693669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latin typeface="Tenorite" panose="00000500000000000000" pitchFamily="2" charset="0"/>
              </a:rPr>
              <a:t>Clients are doing more research themselves</a:t>
            </a: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latin typeface="Tenorite" panose="00000500000000000000" pitchFamily="2" charset="0"/>
              </a:rPr>
              <a:t>Work feels harder to win</a:t>
            </a: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latin typeface="Tenorite" panose="00000500000000000000" pitchFamily="2" charset="0"/>
              </a:rPr>
              <a:t>AI is pushing prices and timelines down</a:t>
            </a: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latin typeface="Tenorite" panose="00000500000000000000" pitchFamily="2" charset="0"/>
              </a:rPr>
              <a:t>Human craft is being undervalued</a:t>
            </a: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dirty="0">
              <a:latin typeface="Tenorite" panose="00000500000000000000" pitchFamily="2" charset="0"/>
            </a:endParaRPr>
          </a:p>
          <a:p>
            <a:pPr marL="171450" marR="0" lvl="0" indent="-17145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latin typeface="Tenorite" panose="00000500000000000000" pitchFamily="2" charset="0"/>
              </a:rPr>
              <a:t>Analysis and reporting feel most at risk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599C35B-DA3B-CD46-C504-5CF1C661F2B0}"/>
              </a:ext>
            </a:extLst>
          </p:cNvPr>
          <p:cNvSpPr txBox="1"/>
          <p:nvPr/>
        </p:nvSpPr>
        <p:spPr>
          <a:xfrm>
            <a:off x="755073" y="4210048"/>
            <a:ext cx="1735990" cy="22878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enorite" panose="00000500000000000000" pitchFamily="2" charset="0"/>
              </a:rPr>
              <a:t>Drivers of Optimism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2BD24FA-77AC-8A62-EA13-019848938296}"/>
              </a:ext>
            </a:extLst>
          </p:cNvPr>
          <p:cNvSpPr txBox="1"/>
          <p:nvPr/>
        </p:nvSpPr>
        <p:spPr>
          <a:xfrm>
            <a:off x="2491063" y="4219776"/>
            <a:ext cx="1735990" cy="22878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enorite" panose="00000500000000000000" pitchFamily="2" charset="0"/>
              </a:rPr>
              <a:t>Drivers of Pessimism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E09CC52-122E-E76D-D6B7-B930E93812AA}"/>
              </a:ext>
            </a:extLst>
          </p:cNvPr>
          <p:cNvSpPr txBox="1"/>
          <p:nvPr/>
        </p:nvSpPr>
        <p:spPr>
          <a:xfrm>
            <a:off x="4426203" y="4219776"/>
            <a:ext cx="1735990" cy="22878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enorite" panose="00000500000000000000" pitchFamily="2" charset="0"/>
              </a:rPr>
              <a:t>Drivers of Optimism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B5D2F69-E0D0-0024-AB9D-81227F2D8034}"/>
              </a:ext>
            </a:extLst>
          </p:cNvPr>
          <p:cNvSpPr txBox="1"/>
          <p:nvPr/>
        </p:nvSpPr>
        <p:spPr>
          <a:xfrm>
            <a:off x="6162193" y="4219776"/>
            <a:ext cx="1735990" cy="22878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enorite" panose="00000500000000000000" pitchFamily="2" charset="0"/>
              </a:rPr>
              <a:t>Drivers of Pessimism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3BA4FC8-6E38-D0A7-B93E-DEE82535FB43}"/>
              </a:ext>
            </a:extLst>
          </p:cNvPr>
          <p:cNvSpPr txBox="1"/>
          <p:nvPr/>
        </p:nvSpPr>
        <p:spPr>
          <a:xfrm>
            <a:off x="8065040" y="4219776"/>
            <a:ext cx="1735990" cy="22878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enorite" panose="00000500000000000000" pitchFamily="2" charset="0"/>
              </a:rPr>
              <a:t>Drivers of Optimism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A7F1379-9977-A81B-AF21-22B24F281362}"/>
              </a:ext>
            </a:extLst>
          </p:cNvPr>
          <p:cNvSpPr txBox="1"/>
          <p:nvPr/>
        </p:nvSpPr>
        <p:spPr>
          <a:xfrm>
            <a:off x="9801030" y="4219776"/>
            <a:ext cx="1735990" cy="22878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enorite" panose="00000500000000000000" pitchFamily="2" charset="0"/>
              </a:rPr>
              <a:t>Drivers of Pessimism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8CEB29BF-73B4-9F6E-48FC-7A599A285D19}"/>
              </a:ext>
            </a:extLst>
          </p:cNvPr>
          <p:cNvSpPr/>
          <p:nvPr/>
        </p:nvSpPr>
        <p:spPr>
          <a:xfrm>
            <a:off x="6190673" y="1786342"/>
            <a:ext cx="2611120" cy="143041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>
                <a:solidFill>
                  <a:schemeClr val="tx1"/>
                </a:solidFill>
                <a:latin typeface="Tenorite" panose="00000500000000000000" pitchFamily="2" charset="0"/>
              </a:rPr>
              <a:t>“AI is allowing me to deliver better quality reporting and insights than me alone, or AI alone.”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BA0ECE34-AEDA-60B4-E791-F723E2828761}"/>
              </a:ext>
            </a:extLst>
          </p:cNvPr>
          <p:cNvSpPr/>
          <p:nvPr/>
        </p:nvSpPr>
        <p:spPr>
          <a:xfrm>
            <a:off x="8894650" y="1786342"/>
            <a:ext cx="2611120" cy="14304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>
                <a:solidFill>
                  <a:schemeClr val="tx1"/>
                </a:solidFill>
                <a:latin typeface="Tenorite" panose="00000500000000000000" pitchFamily="2" charset="0"/>
              </a:rPr>
              <a:t>“Large portions of the work I used to get asked to do are being done by my clients themselves.”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B620724-6287-5860-7674-85A617ACD85D}"/>
              </a:ext>
            </a:extLst>
          </p:cNvPr>
          <p:cNvSpPr txBox="1"/>
          <p:nvPr/>
        </p:nvSpPr>
        <p:spPr>
          <a:xfrm>
            <a:off x="7022568" y="1649182"/>
            <a:ext cx="964105" cy="26597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lIns="0" r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norite" panose="00000500000000000000" pitchFamily="2" charset="0"/>
              </a:rPr>
              <a:t>Optimism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3D88CBC-5204-C203-99FE-BB5B451531B2}"/>
              </a:ext>
            </a:extLst>
          </p:cNvPr>
          <p:cNvSpPr txBox="1"/>
          <p:nvPr/>
        </p:nvSpPr>
        <p:spPr>
          <a:xfrm>
            <a:off x="9696464" y="1649182"/>
            <a:ext cx="964105" cy="26597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0" r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norite" panose="00000500000000000000" pitchFamily="2" charset="0"/>
              </a:rPr>
              <a:t>Pessimism</a:t>
            </a:r>
          </a:p>
        </p:txBody>
      </p:sp>
    </p:spTree>
    <p:extLst>
      <p:ext uri="{BB962C8B-B14F-4D97-AF65-F5344CB8AC3E}">
        <p14:creationId xmlns:p14="http://schemas.microsoft.com/office/powerpoint/2010/main" val="2839115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7C1DC-727F-7714-3068-9BA7108EA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EFBEB7-4F30-9B7C-70B8-D2D52E4D98B8}"/>
              </a:ext>
            </a:extLst>
          </p:cNvPr>
          <p:cNvSpPr txBox="1"/>
          <p:nvPr/>
        </p:nvSpPr>
        <p:spPr>
          <a:xfrm>
            <a:off x="444617" y="2459504"/>
            <a:ext cx="7570099" cy="19389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GB" sz="6000" b="1" noProof="0">
                <a:solidFill>
                  <a:schemeClr val="accent1"/>
                </a:solidFill>
                <a:latin typeface="Dolce Vita Heavy" panose="02000800000000000000" pitchFamily="2" charset="0"/>
              </a:rPr>
              <a:t>SYNTHETIC DATA </a:t>
            </a:r>
            <a:r>
              <a:rPr lang="en-GB" sz="6000" b="1" noProof="0">
                <a:solidFill>
                  <a:schemeClr val="tx1">
                    <a:lumMod val="50000"/>
                    <a:lumOff val="50000"/>
                  </a:schemeClr>
                </a:solidFill>
                <a:latin typeface="Dolce Vita Heavy" panose="02000800000000000000" pitchFamily="2" charset="0"/>
              </a:rPr>
              <a:t>USAGE–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1E9FEA-6FA2-24D5-3DD3-CBDDFAFAD989}"/>
              </a:ext>
            </a:extLst>
          </p:cNvPr>
          <p:cNvSpPr/>
          <p:nvPr/>
        </p:nvSpPr>
        <p:spPr>
          <a:xfrm>
            <a:off x="7183120" y="0"/>
            <a:ext cx="500888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090427-2A09-922D-2FAE-CBFB995368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83284" y="0"/>
            <a:ext cx="5008716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81FC543-528E-2583-F7DE-50DAA219645B}"/>
              </a:ext>
            </a:extLst>
          </p:cNvPr>
          <p:cNvGrpSpPr/>
          <p:nvPr/>
        </p:nvGrpSpPr>
        <p:grpSpPr>
          <a:xfrm>
            <a:off x="570633" y="4283566"/>
            <a:ext cx="2521011" cy="63644"/>
            <a:chOff x="542693" y="3757786"/>
            <a:chExt cx="2521011" cy="4572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B7E5555-5798-41FF-2433-26E752E21728}"/>
                </a:ext>
              </a:extLst>
            </p:cNvPr>
            <p:cNvSpPr/>
            <p:nvPr/>
          </p:nvSpPr>
          <p:spPr>
            <a:xfrm>
              <a:off x="542693" y="3757787"/>
              <a:ext cx="840337" cy="45719"/>
            </a:xfrm>
            <a:prstGeom prst="rect">
              <a:avLst/>
            </a:prstGeom>
            <a:solidFill>
              <a:srgbClr val="C0B4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73846F7-172D-3EF0-2413-1B2AE5B0F8CB}"/>
                </a:ext>
              </a:extLst>
            </p:cNvPr>
            <p:cNvSpPr/>
            <p:nvPr/>
          </p:nvSpPr>
          <p:spPr>
            <a:xfrm>
              <a:off x="1383030" y="3757786"/>
              <a:ext cx="840337" cy="45719"/>
            </a:xfrm>
            <a:prstGeom prst="rect">
              <a:avLst/>
            </a:prstGeom>
            <a:solidFill>
              <a:srgbClr val="0A64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E33930D-D8F2-A406-E8BE-25EF2E2D2B93}"/>
                </a:ext>
              </a:extLst>
            </p:cNvPr>
            <p:cNvSpPr/>
            <p:nvPr/>
          </p:nvSpPr>
          <p:spPr>
            <a:xfrm>
              <a:off x="2223367" y="3757786"/>
              <a:ext cx="840337" cy="45719"/>
            </a:xfrm>
            <a:prstGeom prst="rect">
              <a:avLst/>
            </a:prstGeom>
            <a:solidFill>
              <a:srgbClr val="1B88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</p:grpSp>
      <p:pic>
        <p:nvPicPr>
          <p:cNvPr id="12" name="Picture 1">
            <a:extLst>
              <a:ext uri="{FF2B5EF4-FFF2-40B4-BE49-F238E27FC236}">
                <a16:creationId xmlns:a16="http://schemas.microsoft.com/office/drawing/2014/main" id="{4FB26B7C-960A-54C1-2F30-C206F83D4D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745116" y="60960"/>
            <a:ext cx="381965" cy="33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4555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E27C7-000C-8F29-3EDA-78C65F8AA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A32F634-4ECC-3ED0-426E-8C579EB85967}"/>
              </a:ext>
            </a:extLst>
          </p:cNvPr>
          <p:cNvSpPr/>
          <p:nvPr/>
        </p:nvSpPr>
        <p:spPr>
          <a:xfrm>
            <a:off x="335729" y="993550"/>
            <a:ext cx="11422913" cy="5084873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D29C15-178A-3F28-76D7-92F6BFD85383}"/>
              </a:ext>
            </a:extLst>
          </p:cNvPr>
          <p:cNvSpPr txBox="1"/>
          <p:nvPr/>
        </p:nvSpPr>
        <p:spPr>
          <a:xfrm>
            <a:off x="1310032" y="6456416"/>
            <a:ext cx="8294747" cy="3332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GB" sz="900" b="1" noProof="0">
                <a:latin typeface="Tenorite" panose="00000500000000000000" pitchFamily="2" charset="0"/>
              </a:rPr>
              <a:t>Q11a: </a:t>
            </a:r>
            <a:r>
              <a:rPr lang="en-GB" sz="900" noProof="0">
                <a:latin typeface="Tenorite" panose="00000500000000000000" pitchFamily="2" charset="0"/>
              </a:rPr>
              <a:t>What is your position regarding the use of the following types of synthetic data in qual or quant research?</a:t>
            </a:r>
            <a:r>
              <a:rPr lang="en-GB" sz="900" b="1" noProof="0">
                <a:latin typeface="Tenorite" panose="00000500000000000000" pitchFamily="2" charset="0"/>
              </a:rPr>
              <a:t> </a:t>
            </a:r>
            <a:endParaRPr lang="en-GB" sz="900" b="1" noProof="0">
              <a:solidFill>
                <a:prstClr val="black"/>
              </a:solidFill>
              <a:latin typeface="Tenorite" panose="00000500000000000000" pitchFamily="2" charset="0"/>
            </a:endParaRPr>
          </a:p>
          <a:p>
            <a:pPr lvl="0">
              <a:lnSpc>
                <a:spcPct val="80000"/>
              </a:lnSpc>
              <a:defRPr/>
            </a:pPr>
            <a:r>
              <a:rPr lang="en-GB" sz="900" b="1" u="sng" noProof="0">
                <a:solidFill>
                  <a:prstClr val="black"/>
                </a:solidFill>
                <a:latin typeface="Tenorite" panose="00000500000000000000" pitchFamily="2" charset="0"/>
              </a:rPr>
              <a:t>Base: Nov’25 (125), Jun’26 (116)</a:t>
            </a:r>
            <a:r>
              <a:rPr lang="en-GB" sz="900" b="1" noProof="0">
                <a:solidFill>
                  <a:prstClr val="black"/>
                </a:solidFill>
                <a:latin typeface="Tenorite" panose="00000500000000000000" pitchFamily="2" charset="0"/>
              </a:rPr>
              <a:t>, *Not asked in Apr’25</a:t>
            </a:r>
            <a:endParaRPr lang="en-GB" sz="900" u="sng" noProof="0">
              <a:solidFill>
                <a:prstClr val="black"/>
              </a:solidFill>
              <a:latin typeface="Tenorite" panose="00000500000000000000" pitchFamily="2" charset="0"/>
            </a:endParaRPr>
          </a:p>
          <a:p>
            <a:pPr>
              <a:lnSpc>
                <a:spcPct val="80000"/>
              </a:lnSpc>
            </a:pPr>
            <a:endParaRPr lang="en-GB" sz="900" b="1" u="sng" noProof="0">
              <a:latin typeface="Tenorite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6BD767-B7B9-6EB9-FDFC-9DA2D5268B2D}"/>
              </a:ext>
            </a:extLst>
          </p:cNvPr>
          <p:cNvSpPr txBox="1"/>
          <p:nvPr/>
        </p:nvSpPr>
        <p:spPr>
          <a:xfrm>
            <a:off x="335729" y="137160"/>
            <a:ext cx="12059471" cy="78431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2800" b="1" noProof="0">
                <a:solidFill>
                  <a:srgbClr val="7F7F7F"/>
                </a:solidFill>
                <a:latin typeface="Tenorite" panose="00000500000000000000" pitchFamily="2" charset="0"/>
              </a:rPr>
              <a:t>Synthetic data is gaining consideration, with stronger openness around personas and digital twins, but many remain undecided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5CC91A-708C-B0CA-FFF0-1AAFBEF1A890}"/>
              </a:ext>
            </a:extLst>
          </p:cNvPr>
          <p:cNvSpPr txBox="1"/>
          <p:nvPr/>
        </p:nvSpPr>
        <p:spPr>
          <a:xfrm>
            <a:off x="9604779" y="6477860"/>
            <a:ext cx="1466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>
                <a:latin typeface="Tenorite" panose="00000500000000000000" pitchFamily="2" charset="0"/>
              </a:rPr>
              <a:t>For more info, visit</a:t>
            </a:r>
          </a:p>
        </p:txBody>
      </p:sp>
      <p:pic>
        <p:nvPicPr>
          <p:cNvPr id="9" name="Graphic 8" descr="World with solid fill">
            <a:hlinkClick r:id="rId2"/>
            <a:extLst>
              <a:ext uri="{FF2B5EF4-FFF2-40B4-BE49-F238E27FC236}">
                <a16:creationId xmlns:a16="http://schemas.microsoft.com/office/drawing/2014/main" id="{49AB6256-F645-08F3-2BD7-785C2B00AA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4295" y="6439050"/>
            <a:ext cx="354623" cy="354623"/>
          </a:xfrm>
          <a:prstGeom prst="rect">
            <a:avLst/>
          </a:prstGeom>
          <a:effectLst/>
        </p:spPr>
      </p:pic>
      <p:sp>
        <p:nvSpPr>
          <p:cNvPr id="10" name="Freeform: Shape 9">
            <a:hlinkClick r:id="rId4"/>
            <a:extLst>
              <a:ext uri="{FF2B5EF4-FFF2-40B4-BE49-F238E27FC236}">
                <a16:creationId xmlns:a16="http://schemas.microsoft.com/office/drawing/2014/main" id="{350C3D39-A59B-8AEE-0672-9135460D0692}"/>
              </a:ext>
            </a:extLst>
          </p:cNvPr>
          <p:cNvSpPr/>
          <p:nvPr/>
        </p:nvSpPr>
        <p:spPr>
          <a:xfrm>
            <a:off x="11413909" y="6477861"/>
            <a:ext cx="276999" cy="276999"/>
          </a:xfrm>
          <a:custGeom>
            <a:avLst/>
            <a:gdLst>
              <a:gd name="connsiteX0" fmla="*/ 42444 w 276999"/>
              <a:gd name="connsiteY0" fmla="*/ 105157 h 276999"/>
              <a:gd name="connsiteX1" fmla="*/ 42444 w 276999"/>
              <a:gd name="connsiteY1" fmla="*/ 238527 h 276999"/>
              <a:gd name="connsiteX2" fmla="*/ 83752 w 276999"/>
              <a:gd name="connsiteY2" fmla="*/ 238527 h 276999"/>
              <a:gd name="connsiteX3" fmla="*/ 83752 w 276999"/>
              <a:gd name="connsiteY3" fmla="*/ 105157 h 276999"/>
              <a:gd name="connsiteX4" fmla="*/ 189985 w 276999"/>
              <a:gd name="connsiteY4" fmla="*/ 101083 h 276999"/>
              <a:gd name="connsiteX5" fmla="*/ 149772 w 276999"/>
              <a:gd name="connsiteY5" fmla="*/ 123122 h 276999"/>
              <a:gd name="connsiteX6" fmla="*/ 149772 w 276999"/>
              <a:gd name="connsiteY6" fmla="*/ 105157 h 276999"/>
              <a:gd name="connsiteX7" fmla="*/ 110159 w 276999"/>
              <a:gd name="connsiteY7" fmla="*/ 105157 h 276999"/>
              <a:gd name="connsiteX8" fmla="*/ 110159 w 276999"/>
              <a:gd name="connsiteY8" fmla="*/ 238527 h 276999"/>
              <a:gd name="connsiteX9" fmla="*/ 149772 w 276999"/>
              <a:gd name="connsiteY9" fmla="*/ 238527 h 276999"/>
              <a:gd name="connsiteX10" fmla="*/ 149772 w 276999"/>
              <a:gd name="connsiteY10" fmla="*/ 168516 h 276999"/>
              <a:gd name="connsiteX11" fmla="*/ 174935 w 276999"/>
              <a:gd name="connsiteY11" fmla="*/ 138594 h 276999"/>
              <a:gd name="connsiteX12" fmla="*/ 197422 w 276999"/>
              <a:gd name="connsiteY12" fmla="*/ 168516 h 276999"/>
              <a:gd name="connsiteX13" fmla="*/ 197422 w 276999"/>
              <a:gd name="connsiteY13" fmla="*/ 238527 h 276999"/>
              <a:gd name="connsiteX14" fmla="*/ 238527 w 276999"/>
              <a:gd name="connsiteY14" fmla="*/ 238527 h 276999"/>
              <a:gd name="connsiteX15" fmla="*/ 238527 w 276999"/>
              <a:gd name="connsiteY15" fmla="*/ 154086 h 276999"/>
              <a:gd name="connsiteX16" fmla="*/ 189985 w 276999"/>
              <a:gd name="connsiteY16" fmla="*/ 101083 h 276999"/>
              <a:gd name="connsiteX17" fmla="*/ 62899 w 276999"/>
              <a:gd name="connsiteY17" fmla="*/ 38472 h 276999"/>
              <a:gd name="connsiteX18" fmla="*/ 38472 w 276999"/>
              <a:gd name="connsiteY18" fmla="*/ 63083 h 276999"/>
              <a:gd name="connsiteX19" fmla="*/ 62899 w 276999"/>
              <a:gd name="connsiteY19" fmla="*/ 87694 h 276999"/>
              <a:gd name="connsiteX20" fmla="*/ 87320 w 276999"/>
              <a:gd name="connsiteY20" fmla="*/ 63083 h 276999"/>
              <a:gd name="connsiteX21" fmla="*/ 62899 w 276999"/>
              <a:gd name="connsiteY21" fmla="*/ 38472 h 276999"/>
              <a:gd name="connsiteX22" fmla="*/ 30778 w 276999"/>
              <a:gd name="connsiteY22" fmla="*/ 0 h 276999"/>
              <a:gd name="connsiteX23" fmla="*/ 246221 w 276999"/>
              <a:gd name="connsiteY23" fmla="*/ 0 h 276999"/>
              <a:gd name="connsiteX24" fmla="*/ 276999 w 276999"/>
              <a:gd name="connsiteY24" fmla="*/ 30778 h 276999"/>
              <a:gd name="connsiteX25" fmla="*/ 276999 w 276999"/>
              <a:gd name="connsiteY25" fmla="*/ 246222 h 276999"/>
              <a:gd name="connsiteX26" fmla="*/ 246221 w 276999"/>
              <a:gd name="connsiteY26" fmla="*/ 276999 h 276999"/>
              <a:gd name="connsiteX27" fmla="*/ 30778 w 276999"/>
              <a:gd name="connsiteY27" fmla="*/ 276999 h 276999"/>
              <a:gd name="connsiteX28" fmla="*/ 0 w 276999"/>
              <a:gd name="connsiteY28" fmla="*/ 246222 h 276999"/>
              <a:gd name="connsiteX29" fmla="*/ 0 w 276999"/>
              <a:gd name="connsiteY29" fmla="*/ 30778 h 276999"/>
              <a:gd name="connsiteX30" fmla="*/ 30778 w 276999"/>
              <a:gd name="connsiteY30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999" h="276999">
                <a:moveTo>
                  <a:pt x="42444" y="105157"/>
                </a:moveTo>
                <a:lnTo>
                  <a:pt x="42444" y="238527"/>
                </a:lnTo>
                <a:lnTo>
                  <a:pt x="83752" y="238527"/>
                </a:lnTo>
                <a:lnTo>
                  <a:pt x="83752" y="105157"/>
                </a:lnTo>
                <a:close/>
                <a:moveTo>
                  <a:pt x="189985" y="101083"/>
                </a:moveTo>
                <a:cubicBezTo>
                  <a:pt x="161683" y="101083"/>
                  <a:pt x="149772" y="123122"/>
                  <a:pt x="149772" y="123122"/>
                </a:cubicBezTo>
                <a:lnTo>
                  <a:pt x="149772" y="105157"/>
                </a:lnTo>
                <a:lnTo>
                  <a:pt x="110159" y="105157"/>
                </a:lnTo>
                <a:lnTo>
                  <a:pt x="110159" y="238527"/>
                </a:lnTo>
                <a:lnTo>
                  <a:pt x="149772" y="238527"/>
                </a:lnTo>
                <a:lnTo>
                  <a:pt x="149772" y="168516"/>
                </a:lnTo>
                <a:cubicBezTo>
                  <a:pt x="149772" y="149757"/>
                  <a:pt x="158407" y="138594"/>
                  <a:pt x="174935" y="138594"/>
                </a:cubicBezTo>
                <a:cubicBezTo>
                  <a:pt x="190128" y="138594"/>
                  <a:pt x="197422" y="149321"/>
                  <a:pt x="197422" y="168516"/>
                </a:cubicBezTo>
                <a:lnTo>
                  <a:pt x="197422" y="238527"/>
                </a:lnTo>
                <a:lnTo>
                  <a:pt x="238527" y="238527"/>
                </a:lnTo>
                <a:lnTo>
                  <a:pt x="238527" y="154086"/>
                </a:lnTo>
                <a:cubicBezTo>
                  <a:pt x="238527" y="118358"/>
                  <a:pt x="218274" y="101083"/>
                  <a:pt x="189985" y="101083"/>
                </a:cubicBezTo>
                <a:close/>
                <a:moveTo>
                  <a:pt x="62899" y="38472"/>
                </a:moveTo>
                <a:cubicBezTo>
                  <a:pt x="49406" y="38472"/>
                  <a:pt x="38472" y="49492"/>
                  <a:pt x="38472" y="63083"/>
                </a:cubicBezTo>
                <a:cubicBezTo>
                  <a:pt x="38472" y="76674"/>
                  <a:pt x="49406" y="87694"/>
                  <a:pt x="62899" y="87694"/>
                </a:cubicBezTo>
                <a:cubicBezTo>
                  <a:pt x="76392" y="87694"/>
                  <a:pt x="87320" y="76674"/>
                  <a:pt x="87320" y="63083"/>
                </a:cubicBezTo>
                <a:cubicBezTo>
                  <a:pt x="87320" y="49492"/>
                  <a:pt x="76392" y="38472"/>
                  <a:pt x="62899" y="38472"/>
                </a:cubicBezTo>
                <a:close/>
                <a:moveTo>
                  <a:pt x="30778" y="0"/>
                </a:moveTo>
                <a:lnTo>
                  <a:pt x="246221" y="0"/>
                </a:lnTo>
                <a:cubicBezTo>
                  <a:pt x="263219" y="0"/>
                  <a:pt x="276999" y="13780"/>
                  <a:pt x="276999" y="30778"/>
                </a:cubicBezTo>
                <a:lnTo>
                  <a:pt x="276999" y="246222"/>
                </a:lnTo>
                <a:cubicBezTo>
                  <a:pt x="276999" y="263220"/>
                  <a:pt x="263219" y="276999"/>
                  <a:pt x="246221" y="276999"/>
                </a:cubicBezTo>
                <a:lnTo>
                  <a:pt x="30778" y="276999"/>
                </a:lnTo>
                <a:cubicBezTo>
                  <a:pt x="13780" y="276999"/>
                  <a:pt x="0" y="263220"/>
                  <a:pt x="0" y="246222"/>
                </a:cubicBezTo>
                <a:lnTo>
                  <a:pt x="0" y="30778"/>
                </a:lnTo>
                <a:cubicBezTo>
                  <a:pt x="0" y="13780"/>
                  <a:pt x="13780" y="0"/>
                  <a:pt x="30778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DEC824-4A1C-79F3-5B41-27887E800937}"/>
              </a:ext>
            </a:extLst>
          </p:cNvPr>
          <p:cNvSpPr txBox="1"/>
          <p:nvPr/>
        </p:nvSpPr>
        <p:spPr>
          <a:xfrm>
            <a:off x="11698746" y="6473992"/>
            <a:ext cx="404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89C09E4-2A85-4655-B944-9586AF533737}" type="slidenum">
              <a:rPr lang="en-GB" sz="1400" b="1" noProof="0" smtClean="0">
                <a:latin typeface="Tenorite" panose="00000500000000000000" pitchFamily="2" charset="0"/>
              </a:rPr>
              <a:pPr algn="r"/>
              <a:t>16</a:t>
            </a:fld>
            <a:endParaRPr lang="en-GB" sz="1400" b="1" noProof="0">
              <a:latin typeface="Tenorite" panose="00000500000000000000" pitchFamily="2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8AE1B99-9C27-2C6D-C250-F9C8A31F38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6657360"/>
              </p:ext>
            </p:extLst>
          </p:nvPr>
        </p:nvGraphicFramePr>
        <p:xfrm>
          <a:off x="433358" y="2400982"/>
          <a:ext cx="2375902" cy="3476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5EC03FC2-06DE-16E1-6419-D525013723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186847"/>
              </p:ext>
            </p:extLst>
          </p:nvPr>
        </p:nvGraphicFramePr>
        <p:xfrm>
          <a:off x="9245580" y="2400982"/>
          <a:ext cx="2375902" cy="3476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CBC504EB-A676-E634-C04B-6556664C3D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7233910"/>
              </p:ext>
            </p:extLst>
          </p:nvPr>
        </p:nvGraphicFramePr>
        <p:xfrm>
          <a:off x="6308172" y="2400982"/>
          <a:ext cx="2375902" cy="3476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10DD68BA-3A18-8D41-20ED-3511F9B4DF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8226012"/>
              </p:ext>
            </p:extLst>
          </p:nvPr>
        </p:nvGraphicFramePr>
        <p:xfrm>
          <a:off x="3370765" y="2400982"/>
          <a:ext cx="2375902" cy="3476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D39910B9-ECB0-8963-7ED7-8510678538BF}"/>
              </a:ext>
            </a:extLst>
          </p:cNvPr>
          <p:cNvSpPr txBox="1"/>
          <p:nvPr/>
        </p:nvSpPr>
        <p:spPr>
          <a:xfrm>
            <a:off x="592159" y="1046626"/>
            <a:ext cx="6695483" cy="315536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noProof="0">
                <a:latin typeface="Tenorite" panose="00000500000000000000" pitchFamily="2" charset="0"/>
              </a:rPr>
              <a:t>Use of synthetic data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B4D5BA8-AD91-C678-EB11-81144086186D}"/>
              </a:ext>
            </a:extLst>
          </p:cNvPr>
          <p:cNvSpPr txBox="1"/>
          <p:nvPr/>
        </p:nvSpPr>
        <p:spPr>
          <a:xfrm>
            <a:off x="389098" y="2111043"/>
            <a:ext cx="473609" cy="228781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100" b="1" noProof="0">
                <a:latin typeface="Tenorite" panose="00000500000000000000" pitchFamily="2" charset="0"/>
              </a:rPr>
              <a:t>T2B</a:t>
            </a:r>
            <a:endParaRPr lang="en-GB" sz="1000" b="1" noProof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  <p:sp>
        <p:nvSpPr>
          <p:cNvPr id="54" name="Right Brace 53">
            <a:extLst>
              <a:ext uri="{FF2B5EF4-FFF2-40B4-BE49-F238E27FC236}">
                <a16:creationId xmlns:a16="http://schemas.microsoft.com/office/drawing/2014/main" id="{799F5F8B-7850-5D9E-E9CC-914A72EFAFE9}"/>
              </a:ext>
            </a:extLst>
          </p:cNvPr>
          <p:cNvSpPr/>
          <p:nvPr/>
        </p:nvSpPr>
        <p:spPr>
          <a:xfrm rot="16200000">
            <a:off x="1442432" y="1279577"/>
            <a:ext cx="315536" cy="1163320"/>
          </a:xfrm>
          <a:prstGeom prst="rightBrace">
            <a:avLst>
              <a:gd name="adj1" fmla="val 0"/>
              <a:gd name="adj2" fmla="val 50412"/>
            </a:avLst>
          </a:prstGeom>
          <a:ln>
            <a:solidFill>
              <a:srgbClr val="0079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55" name="Right Brace 54">
            <a:extLst>
              <a:ext uri="{FF2B5EF4-FFF2-40B4-BE49-F238E27FC236}">
                <a16:creationId xmlns:a16="http://schemas.microsoft.com/office/drawing/2014/main" id="{4ECE5101-91BE-F265-6196-E6F4278B3C70}"/>
              </a:ext>
            </a:extLst>
          </p:cNvPr>
          <p:cNvSpPr/>
          <p:nvPr/>
        </p:nvSpPr>
        <p:spPr>
          <a:xfrm rot="16200000">
            <a:off x="4389305" y="1276982"/>
            <a:ext cx="315536" cy="1163320"/>
          </a:xfrm>
          <a:prstGeom prst="rightBrace">
            <a:avLst>
              <a:gd name="adj1" fmla="val 0"/>
              <a:gd name="adj2" fmla="val 50412"/>
            </a:avLst>
          </a:prstGeom>
          <a:ln>
            <a:solidFill>
              <a:srgbClr val="0079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57" name="Right Brace 56">
            <a:extLst>
              <a:ext uri="{FF2B5EF4-FFF2-40B4-BE49-F238E27FC236}">
                <a16:creationId xmlns:a16="http://schemas.microsoft.com/office/drawing/2014/main" id="{4E907FF5-9645-5BAA-952E-BF67E1B93827}"/>
              </a:ext>
            </a:extLst>
          </p:cNvPr>
          <p:cNvSpPr/>
          <p:nvPr/>
        </p:nvSpPr>
        <p:spPr>
          <a:xfrm rot="16200000">
            <a:off x="7336178" y="1274387"/>
            <a:ext cx="315536" cy="1163320"/>
          </a:xfrm>
          <a:prstGeom prst="rightBrace">
            <a:avLst>
              <a:gd name="adj1" fmla="val 0"/>
              <a:gd name="adj2" fmla="val 50412"/>
            </a:avLst>
          </a:prstGeom>
          <a:ln>
            <a:solidFill>
              <a:srgbClr val="0079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58" name="Right Brace 57">
            <a:extLst>
              <a:ext uri="{FF2B5EF4-FFF2-40B4-BE49-F238E27FC236}">
                <a16:creationId xmlns:a16="http://schemas.microsoft.com/office/drawing/2014/main" id="{325DF464-3945-22DD-7989-749C07F0D2F9}"/>
              </a:ext>
            </a:extLst>
          </p:cNvPr>
          <p:cNvSpPr/>
          <p:nvPr/>
        </p:nvSpPr>
        <p:spPr>
          <a:xfrm rot="16200000">
            <a:off x="10283051" y="1271792"/>
            <a:ext cx="315536" cy="1163320"/>
          </a:xfrm>
          <a:prstGeom prst="rightBrace">
            <a:avLst>
              <a:gd name="adj1" fmla="val 0"/>
              <a:gd name="adj2" fmla="val 50412"/>
            </a:avLst>
          </a:prstGeom>
          <a:ln>
            <a:solidFill>
              <a:srgbClr val="0079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8E14881-6B79-78F0-25BF-11C9BAD39236}"/>
              </a:ext>
            </a:extLst>
          </p:cNvPr>
          <p:cNvGrpSpPr/>
          <p:nvPr/>
        </p:nvGrpSpPr>
        <p:grpSpPr>
          <a:xfrm>
            <a:off x="3753249" y="1980113"/>
            <a:ext cx="1617800" cy="487637"/>
            <a:chOff x="812661" y="1983118"/>
            <a:chExt cx="1617800" cy="487637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B75789D-6318-BC43-FB4A-A4EE5EC53748}"/>
                </a:ext>
              </a:extLst>
            </p:cNvPr>
            <p:cNvSpPr/>
            <p:nvPr/>
          </p:nvSpPr>
          <p:spPr>
            <a:xfrm>
              <a:off x="812661" y="1986123"/>
              <a:ext cx="484632" cy="48463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/>
            <a:lstStyle/>
            <a:p>
              <a:pPr algn="ctr">
                <a:lnSpc>
                  <a:spcPts val="1100"/>
                </a:lnSpc>
              </a:pPr>
              <a:r>
                <a:rPr lang="en-GB" sz="1400" b="1" noProof="0">
                  <a:solidFill>
                    <a:schemeClr val="accent6">
                      <a:lumMod val="50000"/>
                    </a:schemeClr>
                  </a:solidFill>
                  <a:latin typeface="Tenorite" panose="00000500000000000000" pitchFamily="2" charset="0"/>
                </a:rPr>
                <a:t>27%</a:t>
              </a:r>
              <a:endParaRPr lang="en-GB" sz="900" noProof="0">
                <a:solidFill>
                  <a:schemeClr val="accent6">
                    <a:lumMod val="50000"/>
                  </a:schemeClr>
                </a:solidFill>
                <a:latin typeface="Tenorite" panose="00000500000000000000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6F7EBA8-D46F-72D2-F5FC-A7BCD6AA6F16}"/>
                </a:ext>
              </a:extLst>
            </p:cNvPr>
            <p:cNvSpPr/>
            <p:nvPr/>
          </p:nvSpPr>
          <p:spPr>
            <a:xfrm>
              <a:off x="1945829" y="1983118"/>
              <a:ext cx="484632" cy="48463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/>
            <a:lstStyle/>
            <a:p>
              <a:pPr algn="ctr">
                <a:lnSpc>
                  <a:spcPts val="1100"/>
                </a:lnSpc>
              </a:pPr>
              <a:r>
                <a:rPr lang="en-GB" sz="1400" b="1" noProof="0">
                  <a:solidFill>
                    <a:schemeClr val="accent6">
                      <a:lumMod val="50000"/>
                    </a:schemeClr>
                  </a:solidFill>
                  <a:latin typeface="Tenorite" panose="00000500000000000000" pitchFamily="2" charset="0"/>
                </a:rPr>
                <a:t>27%</a:t>
              </a:r>
              <a:endParaRPr lang="en-GB" sz="900" noProof="0">
                <a:solidFill>
                  <a:schemeClr val="accent6">
                    <a:lumMod val="50000"/>
                  </a:schemeClr>
                </a:solidFill>
                <a:latin typeface="Tenorite" panose="00000500000000000000" pitchFamily="2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B74812C-AFBC-E02D-15F5-44180445CEF1}"/>
              </a:ext>
            </a:extLst>
          </p:cNvPr>
          <p:cNvGrpSpPr/>
          <p:nvPr/>
        </p:nvGrpSpPr>
        <p:grpSpPr>
          <a:xfrm>
            <a:off x="6693837" y="1977108"/>
            <a:ext cx="1617800" cy="487637"/>
            <a:chOff x="812661" y="1983118"/>
            <a:chExt cx="1617800" cy="487637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7BD44D3-764D-1DC2-0A5D-8DA198ED067A}"/>
                </a:ext>
              </a:extLst>
            </p:cNvPr>
            <p:cNvSpPr/>
            <p:nvPr/>
          </p:nvSpPr>
          <p:spPr>
            <a:xfrm>
              <a:off x="812661" y="1986123"/>
              <a:ext cx="484632" cy="48463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/>
            <a:lstStyle/>
            <a:p>
              <a:pPr algn="ctr">
                <a:lnSpc>
                  <a:spcPts val="1100"/>
                </a:lnSpc>
              </a:pPr>
              <a:r>
                <a:rPr lang="en-GB" sz="1400" b="1" noProof="0">
                  <a:solidFill>
                    <a:schemeClr val="accent6">
                      <a:lumMod val="50000"/>
                    </a:schemeClr>
                  </a:solidFill>
                  <a:latin typeface="Tenorite" panose="00000500000000000000" pitchFamily="2" charset="0"/>
                </a:rPr>
                <a:t>32%</a:t>
              </a:r>
              <a:endParaRPr lang="en-GB" sz="900" noProof="0">
                <a:solidFill>
                  <a:schemeClr val="accent6">
                    <a:lumMod val="50000"/>
                  </a:schemeClr>
                </a:solidFill>
                <a:latin typeface="Tenorite" panose="00000500000000000000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86DE999-20B8-F360-68A7-850B8C1C5E68}"/>
                </a:ext>
              </a:extLst>
            </p:cNvPr>
            <p:cNvSpPr/>
            <p:nvPr/>
          </p:nvSpPr>
          <p:spPr>
            <a:xfrm>
              <a:off x="1945829" y="1983118"/>
              <a:ext cx="484632" cy="48463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/>
            <a:lstStyle/>
            <a:p>
              <a:pPr algn="ctr">
                <a:lnSpc>
                  <a:spcPts val="1100"/>
                </a:lnSpc>
              </a:pPr>
              <a:r>
                <a:rPr lang="en-GB" sz="1400" b="1" noProof="0">
                  <a:solidFill>
                    <a:schemeClr val="accent6">
                      <a:lumMod val="50000"/>
                    </a:schemeClr>
                  </a:solidFill>
                  <a:latin typeface="Tenorite" panose="00000500000000000000" pitchFamily="2" charset="0"/>
                </a:rPr>
                <a:t>37%</a:t>
              </a:r>
              <a:endParaRPr lang="en-GB" sz="900" noProof="0">
                <a:solidFill>
                  <a:schemeClr val="accent6">
                    <a:lumMod val="50000"/>
                  </a:schemeClr>
                </a:solidFill>
                <a:latin typeface="Tenorite" panose="00000500000000000000" pitchFamily="2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BF223B3-8683-1C37-53A0-714D6B726530}"/>
              </a:ext>
            </a:extLst>
          </p:cNvPr>
          <p:cNvGrpSpPr/>
          <p:nvPr/>
        </p:nvGrpSpPr>
        <p:grpSpPr>
          <a:xfrm>
            <a:off x="9634425" y="1974103"/>
            <a:ext cx="1617800" cy="487637"/>
            <a:chOff x="812661" y="1983118"/>
            <a:chExt cx="1617800" cy="487637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DCE2EFEB-70B3-362A-2A94-2EFBA61B5C66}"/>
                </a:ext>
              </a:extLst>
            </p:cNvPr>
            <p:cNvSpPr/>
            <p:nvPr/>
          </p:nvSpPr>
          <p:spPr>
            <a:xfrm>
              <a:off x="812661" y="1986123"/>
              <a:ext cx="484632" cy="48463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/>
            <a:lstStyle/>
            <a:p>
              <a:pPr algn="ctr">
                <a:lnSpc>
                  <a:spcPts val="1100"/>
                </a:lnSpc>
              </a:pPr>
              <a:r>
                <a:rPr lang="en-GB" sz="1400" b="1" noProof="0">
                  <a:solidFill>
                    <a:schemeClr val="accent6">
                      <a:lumMod val="50000"/>
                    </a:schemeClr>
                  </a:solidFill>
                  <a:latin typeface="Tenorite" panose="00000500000000000000" pitchFamily="2" charset="0"/>
                </a:rPr>
                <a:t>35%</a:t>
              </a:r>
              <a:endParaRPr lang="en-GB" sz="900" noProof="0">
                <a:solidFill>
                  <a:schemeClr val="accent6">
                    <a:lumMod val="50000"/>
                  </a:schemeClr>
                </a:solidFill>
                <a:latin typeface="Tenorite" panose="00000500000000000000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8DC1985-8694-36D1-C6BF-FCEC5476A328}"/>
                </a:ext>
              </a:extLst>
            </p:cNvPr>
            <p:cNvSpPr/>
            <p:nvPr/>
          </p:nvSpPr>
          <p:spPr>
            <a:xfrm>
              <a:off x="1945829" y="1983118"/>
              <a:ext cx="484632" cy="48463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/>
            <a:lstStyle/>
            <a:p>
              <a:pPr algn="ctr">
                <a:lnSpc>
                  <a:spcPts val="1100"/>
                </a:lnSpc>
              </a:pPr>
              <a:r>
                <a:rPr lang="en-GB" sz="1400" b="1" noProof="0">
                  <a:solidFill>
                    <a:schemeClr val="accent6">
                      <a:lumMod val="50000"/>
                    </a:schemeClr>
                  </a:solidFill>
                  <a:latin typeface="Tenorite" panose="00000500000000000000" pitchFamily="2" charset="0"/>
                </a:rPr>
                <a:t>31%</a:t>
              </a:r>
              <a:endParaRPr lang="en-GB" sz="900" noProof="0">
                <a:solidFill>
                  <a:schemeClr val="accent6">
                    <a:lumMod val="50000"/>
                  </a:schemeClr>
                </a:solidFill>
                <a:latin typeface="Tenorite" panose="00000500000000000000" pitchFamily="2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2940B4F-D516-A83D-F800-C62713022661}"/>
              </a:ext>
            </a:extLst>
          </p:cNvPr>
          <p:cNvGrpSpPr/>
          <p:nvPr/>
        </p:nvGrpSpPr>
        <p:grpSpPr>
          <a:xfrm>
            <a:off x="812661" y="1983118"/>
            <a:ext cx="1617800" cy="487637"/>
            <a:chOff x="812661" y="1983118"/>
            <a:chExt cx="1617800" cy="487637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7338805-A1CA-4DE4-8E06-4B8DB526F69F}"/>
                </a:ext>
              </a:extLst>
            </p:cNvPr>
            <p:cNvSpPr/>
            <p:nvPr/>
          </p:nvSpPr>
          <p:spPr>
            <a:xfrm>
              <a:off x="812661" y="1986123"/>
              <a:ext cx="484632" cy="48463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/>
            <a:lstStyle/>
            <a:p>
              <a:pPr algn="ctr">
                <a:lnSpc>
                  <a:spcPts val="1100"/>
                </a:lnSpc>
              </a:pPr>
              <a:r>
                <a:rPr lang="en-GB" sz="1400" b="1" noProof="0">
                  <a:solidFill>
                    <a:schemeClr val="accent6">
                      <a:lumMod val="50000"/>
                    </a:schemeClr>
                  </a:solidFill>
                  <a:latin typeface="Tenorite" panose="00000500000000000000" pitchFamily="2" charset="0"/>
                </a:rPr>
                <a:t>21%</a:t>
              </a:r>
              <a:endParaRPr lang="en-GB" sz="900" noProof="0">
                <a:solidFill>
                  <a:schemeClr val="accent6">
                    <a:lumMod val="50000"/>
                  </a:schemeClr>
                </a:solidFill>
                <a:latin typeface="Tenorite" panose="00000500000000000000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132D317-9BF7-F67E-3C29-C7CA5D0891CE}"/>
                </a:ext>
              </a:extLst>
            </p:cNvPr>
            <p:cNvSpPr/>
            <p:nvPr/>
          </p:nvSpPr>
          <p:spPr>
            <a:xfrm>
              <a:off x="1945829" y="1983118"/>
              <a:ext cx="484632" cy="48463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/>
            <a:lstStyle/>
            <a:p>
              <a:pPr algn="ctr">
                <a:lnSpc>
                  <a:spcPts val="1100"/>
                </a:lnSpc>
              </a:pPr>
              <a:r>
                <a:rPr lang="en-GB" sz="1400" b="1" noProof="0">
                  <a:solidFill>
                    <a:schemeClr val="accent6">
                      <a:lumMod val="50000"/>
                    </a:schemeClr>
                  </a:solidFill>
                  <a:latin typeface="Tenorite" panose="00000500000000000000" pitchFamily="2" charset="0"/>
                </a:rPr>
                <a:t>18%</a:t>
              </a:r>
              <a:endParaRPr lang="en-GB" sz="900" noProof="0">
                <a:solidFill>
                  <a:schemeClr val="accent6">
                    <a:lumMod val="50000"/>
                  </a:schemeClr>
                </a:solidFill>
                <a:latin typeface="Tenorite" panose="00000500000000000000" pitchFamily="2" charset="0"/>
              </a:endParaRP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3A4359BA-EF37-2BB7-B0F3-C87CC72C655C}"/>
              </a:ext>
            </a:extLst>
          </p:cNvPr>
          <p:cNvSpPr txBox="1"/>
          <p:nvPr/>
        </p:nvSpPr>
        <p:spPr>
          <a:xfrm>
            <a:off x="721360" y="1431697"/>
            <a:ext cx="1768139" cy="2411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noProof="0">
                <a:latin typeface="Tenorite" panose="00000500000000000000" pitchFamily="2" charset="0"/>
              </a:rPr>
              <a:t>Synthetic datasets</a:t>
            </a:r>
            <a:endParaRPr lang="en-GB" sz="1200" noProof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F805DDC-BF82-BE64-359B-9BD7C90D395E}"/>
              </a:ext>
            </a:extLst>
          </p:cNvPr>
          <p:cNvSpPr txBox="1"/>
          <p:nvPr/>
        </p:nvSpPr>
        <p:spPr>
          <a:xfrm>
            <a:off x="3661117" y="1431697"/>
            <a:ext cx="1768139" cy="2411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noProof="0">
                <a:latin typeface="Tenorite" panose="00000500000000000000" pitchFamily="2" charset="0"/>
              </a:rPr>
              <a:t>Augmented datasets</a:t>
            </a:r>
            <a:endParaRPr lang="en-GB" sz="1200" noProof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7A6B5C5-DBFD-B67A-8D1F-8D1EE7DBCA66}"/>
              </a:ext>
            </a:extLst>
          </p:cNvPr>
          <p:cNvSpPr txBox="1"/>
          <p:nvPr/>
        </p:nvSpPr>
        <p:spPr>
          <a:xfrm>
            <a:off x="6613066" y="1431697"/>
            <a:ext cx="1768139" cy="2411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noProof="0">
                <a:latin typeface="Tenorite" panose="00000500000000000000" pitchFamily="2" charset="0"/>
              </a:rPr>
              <a:t>Personas</a:t>
            </a:r>
            <a:endParaRPr lang="en-GB" sz="1200" noProof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FE3AC27-ECE8-23BE-6C5F-A7FBE6788697}"/>
              </a:ext>
            </a:extLst>
          </p:cNvPr>
          <p:cNvSpPr txBox="1"/>
          <p:nvPr/>
        </p:nvSpPr>
        <p:spPr>
          <a:xfrm>
            <a:off x="9558919" y="1431697"/>
            <a:ext cx="1768139" cy="2411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noProof="0">
                <a:latin typeface="Tenorite" panose="00000500000000000000" pitchFamily="2" charset="0"/>
              </a:rPr>
              <a:t>Digital twins</a:t>
            </a:r>
            <a:endParaRPr lang="en-GB" sz="1200" noProof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176209D3-9313-A80A-FC46-F065B5615657}"/>
              </a:ext>
            </a:extLst>
          </p:cNvPr>
          <p:cNvCxnSpPr>
            <a:cxnSpLocks/>
          </p:cNvCxnSpPr>
          <p:nvPr/>
        </p:nvCxnSpPr>
        <p:spPr>
          <a:xfrm>
            <a:off x="3106274" y="1620484"/>
            <a:ext cx="0" cy="4375374"/>
          </a:xfrm>
          <a:prstGeom prst="line">
            <a:avLst/>
          </a:prstGeom>
          <a:ln w="158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5FF0BA7-B236-72BE-69B3-5E906FBBE67B}"/>
              </a:ext>
            </a:extLst>
          </p:cNvPr>
          <p:cNvCxnSpPr>
            <a:cxnSpLocks/>
          </p:cNvCxnSpPr>
          <p:nvPr/>
        </p:nvCxnSpPr>
        <p:spPr>
          <a:xfrm>
            <a:off x="6016622" y="1620484"/>
            <a:ext cx="0" cy="4375374"/>
          </a:xfrm>
          <a:prstGeom prst="line">
            <a:avLst/>
          </a:prstGeom>
          <a:ln w="158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A9F6DFC3-2C52-5D8B-4978-3EB844D1A9AB}"/>
              </a:ext>
            </a:extLst>
          </p:cNvPr>
          <p:cNvCxnSpPr>
            <a:cxnSpLocks/>
          </p:cNvCxnSpPr>
          <p:nvPr/>
        </p:nvCxnSpPr>
        <p:spPr>
          <a:xfrm>
            <a:off x="8926970" y="1620484"/>
            <a:ext cx="0" cy="4375374"/>
          </a:xfrm>
          <a:prstGeom prst="line">
            <a:avLst/>
          </a:prstGeom>
          <a:ln w="158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CD45585-8393-6912-BCCC-442BA7C1DC8B}"/>
              </a:ext>
            </a:extLst>
          </p:cNvPr>
          <p:cNvGrpSpPr/>
          <p:nvPr/>
        </p:nvGrpSpPr>
        <p:grpSpPr>
          <a:xfrm>
            <a:off x="3076264" y="1073281"/>
            <a:ext cx="8620875" cy="261610"/>
            <a:chOff x="2965141" y="1067715"/>
            <a:chExt cx="8620875" cy="261610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EE5F48D-132D-D49C-4096-0DEA4BA44444}"/>
                </a:ext>
              </a:extLst>
            </p:cNvPr>
            <p:cNvSpPr txBox="1"/>
            <p:nvPr/>
          </p:nvSpPr>
          <p:spPr>
            <a:xfrm>
              <a:off x="3099275" y="1067715"/>
              <a:ext cx="1926140" cy="26161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GB" sz="110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norite" panose="00000500000000000000" pitchFamily="2" charset="0"/>
                </a:rPr>
                <a:t>Currently using/experimenting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BFF8A7E-AC77-E304-584D-1BD287E981F5}"/>
                </a:ext>
              </a:extLst>
            </p:cNvPr>
            <p:cNvSpPr txBox="1"/>
            <p:nvPr/>
          </p:nvSpPr>
          <p:spPr>
            <a:xfrm>
              <a:off x="5199058" y="1067715"/>
              <a:ext cx="1663346" cy="26161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GB" sz="110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norite" panose="00000500000000000000" pitchFamily="2" charset="0"/>
                </a:rPr>
                <a:t>Open to using in the future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FA8FF91-28F6-E763-AB76-82F79DE8BAB1}"/>
                </a:ext>
              </a:extLst>
            </p:cNvPr>
            <p:cNvSpPr txBox="1"/>
            <p:nvPr/>
          </p:nvSpPr>
          <p:spPr>
            <a:xfrm>
              <a:off x="7036047" y="1067715"/>
              <a:ext cx="1220603" cy="26161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GB" sz="110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norite" panose="00000500000000000000" pitchFamily="2" charset="0"/>
                </a:rPr>
                <a:t>Not sure/undecided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AD041A0-EA35-E03E-9EBE-B2CE77B6D43C}"/>
                </a:ext>
              </a:extLst>
            </p:cNvPr>
            <p:cNvSpPr txBox="1"/>
            <p:nvPr/>
          </p:nvSpPr>
          <p:spPr>
            <a:xfrm>
              <a:off x="8430293" y="1067715"/>
              <a:ext cx="1491040" cy="26161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GB" sz="110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norite" panose="00000500000000000000" pitchFamily="2" charset="0"/>
                </a:rPr>
                <a:t>Would definitely not use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7A4DFBE-D9F6-EA03-C56E-10E2C3A1AA4E}"/>
                </a:ext>
              </a:extLst>
            </p:cNvPr>
            <p:cNvSpPr txBox="1"/>
            <p:nvPr/>
          </p:nvSpPr>
          <p:spPr>
            <a:xfrm>
              <a:off x="10094976" y="1067715"/>
              <a:ext cx="1491040" cy="26161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GB" sz="110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norite" panose="00000500000000000000" pitchFamily="2" charset="0"/>
                </a:rPr>
                <a:t>Not relevant to my work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BED2BC80-F46F-8E67-6A85-563144C872D7}"/>
                </a:ext>
              </a:extLst>
            </p:cNvPr>
            <p:cNvSpPr/>
            <p:nvPr/>
          </p:nvSpPr>
          <p:spPr>
            <a:xfrm>
              <a:off x="2965141" y="1144520"/>
              <a:ext cx="109270" cy="10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00" noProof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E69933DA-3F2F-701D-3B48-8567B62208FF}"/>
                </a:ext>
              </a:extLst>
            </p:cNvPr>
            <p:cNvSpPr/>
            <p:nvPr/>
          </p:nvSpPr>
          <p:spPr>
            <a:xfrm>
              <a:off x="5074611" y="1144520"/>
              <a:ext cx="109270" cy="10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00" noProof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96731743-613A-1C25-7F2C-738BCA152986}"/>
                </a:ext>
              </a:extLst>
            </p:cNvPr>
            <p:cNvSpPr/>
            <p:nvPr/>
          </p:nvSpPr>
          <p:spPr>
            <a:xfrm>
              <a:off x="6917804" y="1144520"/>
              <a:ext cx="109270" cy="108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00" noProof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8CAF5657-4CBF-96D3-254F-C752A10427CE}"/>
                </a:ext>
              </a:extLst>
            </p:cNvPr>
            <p:cNvSpPr/>
            <p:nvPr/>
          </p:nvSpPr>
          <p:spPr>
            <a:xfrm>
              <a:off x="8307607" y="1144520"/>
              <a:ext cx="109270" cy="10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00" noProof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773B50B6-09B2-AF01-A298-C9C302AC8C26}"/>
                </a:ext>
              </a:extLst>
            </p:cNvPr>
            <p:cNvSpPr/>
            <p:nvPr/>
          </p:nvSpPr>
          <p:spPr>
            <a:xfrm>
              <a:off x="9958777" y="1144520"/>
              <a:ext cx="109270" cy="1080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00" noProof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04023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E656D-C902-6A05-B3B4-C76EF4DF6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0B8118-F584-7F5B-E7C7-C52F95B4A64F}"/>
              </a:ext>
            </a:extLst>
          </p:cNvPr>
          <p:cNvSpPr txBox="1"/>
          <p:nvPr/>
        </p:nvSpPr>
        <p:spPr>
          <a:xfrm>
            <a:off x="444617" y="1043732"/>
            <a:ext cx="6738503" cy="477053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GB" sz="6000" b="1" noProof="0">
                <a:solidFill>
                  <a:schemeClr val="accent1"/>
                </a:solidFill>
                <a:latin typeface="Dolce Vita Heavy" panose="02000800000000000000" pitchFamily="2" charset="0"/>
              </a:rPr>
              <a:t>AI AGENT </a:t>
            </a:r>
            <a:r>
              <a:rPr lang="en-GB" sz="6000" b="1" noProof="0">
                <a:solidFill>
                  <a:schemeClr val="tx1">
                    <a:lumMod val="50000"/>
                    <a:lumOff val="50000"/>
                  </a:schemeClr>
                </a:solidFill>
                <a:latin typeface="Dolce Vita Heavy" panose="02000800000000000000" pitchFamily="2" charset="0"/>
              </a:rPr>
              <a:t>EXPERIENCE, USAGE AND FUTURE ADOPTION</a:t>
            </a:r>
          </a:p>
          <a:p>
            <a:br>
              <a:rPr lang="en-GB" sz="3200" b="1" noProof="0">
                <a:solidFill>
                  <a:schemeClr val="tx2"/>
                </a:solidFill>
                <a:latin typeface="Tenorite" panose="00000500000000000000" pitchFamily="2" charset="0"/>
              </a:rPr>
            </a:br>
            <a:r>
              <a:rPr lang="en-GB" sz="3200" b="1" noProof="0">
                <a:solidFill>
                  <a:srgbClr val="00B0F0"/>
                </a:solidFill>
                <a:latin typeface="Tenorite" panose="00000500000000000000" pitchFamily="2" charset="0"/>
              </a:rPr>
              <a:t>NEW ADDITION IN JUN’26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ECECCE-8EB4-9F26-88C1-79EB3B53726C}"/>
              </a:ext>
            </a:extLst>
          </p:cNvPr>
          <p:cNvSpPr/>
          <p:nvPr/>
        </p:nvSpPr>
        <p:spPr>
          <a:xfrm>
            <a:off x="7183120" y="0"/>
            <a:ext cx="500888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4C5D609-4B8F-16F9-34E4-4CA0212210C4}"/>
              </a:ext>
            </a:extLst>
          </p:cNvPr>
          <p:cNvGrpSpPr/>
          <p:nvPr/>
        </p:nvGrpSpPr>
        <p:grpSpPr>
          <a:xfrm>
            <a:off x="570633" y="4710286"/>
            <a:ext cx="2521011" cy="63644"/>
            <a:chOff x="542693" y="3757786"/>
            <a:chExt cx="2521011" cy="4572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6C94BE3-F191-6677-252A-3349CD6118A2}"/>
                </a:ext>
              </a:extLst>
            </p:cNvPr>
            <p:cNvSpPr/>
            <p:nvPr/>
          </p:nvSpPr>
          <p:spPr>
            <a:xfrm>
              <a:off x="542693" y="3757787"/>
              <a:ext cx="840337" cy="45719"/>
            </a:xfrm>
            <a:prstGeom prst="rect">
              <a:avLst/>
            </a:prstGeom>
            <a:solidFill>
              <a:srgbClr val="C0B4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9AAD80C-B8E4-D57C-A5E3-D637B6C16729}"/>
                </a:ext>
              </a:extLst>
            </p:cNvPr>
            <p:cNvSpPr/>
            <p:nvPr/>
          </p:nvSpPr>
          <p:spPr>
            <a:xfrm>
              <a:off x="1383030" y="3757786"/>
              <a:ext cx="840337" cy="45719"/>
            </a:xfrm>
            <a:prstGeom prst="rect">
              <a:avLst/>
            </a:prstGeom>
            <a:solidFill>
              <a:srgbClr val="0A64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B124C7F-60E2-B793-71BA-A7207FCACC1B}"/>
                </a:ext>
              </a:extLst>
            </p:cNvPr>
            <p:cNvSpPr/>
            <p:nvPr/>
          </p:nvSpPr>
          <p:spPr>
            <a:xfrm>
              <a:off x="2223367" y="3757786"/>
              <a:ext cx="840337" cy="45719"/>
            </a:xfrm>
            <a:prstGeom prst="rect">
              <a:avLst/>
            </a:prstGeom>
            <a:solidFill>
              <a:srgbClr val="1B88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</p:grpSp>
      <p:pic>
        <p:nvPicPr>
          <p:cNvPr id="12" name="Picture 1">
            <a:extLst>
              <a:ext uri="{FF2B5EF4-FFF2-40B4-BE49-F238E27FC236}">
                <a16:creationId xmlns:a16="http://schemas.microsoft.com/office/drawing/2014/main" id="{39193DE3-4805-FE0A-CED4-091309EE46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45116" y="60960"/>
            <a:ext cx="381965" cy="3307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0EF95A-1BDF-BEE5-C611-3DBA2D5298C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83121" y="0"/>
            <a:ext cx="5008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945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B0D12-5135-3424-F4E4-60AD7BEA6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2A0DB5A-9595-143B-ACFA-737A1B20F42E}"/>
              </a:ext>
            </a:extLst>
          </p:cNvPr>
          <p:cNvSpPr/>
          <p:nvPr/>
        </p:nvSpPr>
        <p:spPr>
          <a:xfrm>
            <a:off x="439141" y="1010608"/>
            <a:ext cx="11204125" cy="5084873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B90821E-C491-C6A7-3E6D-0E126A4E5736}"/>
              </a:ext>
            </a:extLst>
          </p:cNvPr>
          <p:cNvSpPr/>
          <p:nvPr/>
        </p:nvSpPr>
        <p:spPr>
          <a:xfrm>
            <a:off x="3464087" y="1714500"/>
            <a:ext cx="2404489" cy="3895737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solidFill>
              <a:schemeClr val="bg2"/>
            </a:solidFill>
          </a:ln>
          <a:effectLst>
            <a:glow>
              <a:schemeClr val="accent1">
                <a:alpha val="0"/>
              </a:schemeClr>
            </a:glow>
            <a:outerShdw blurRad="50800" dist="38100" dir="2700000" algn="tl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34841EB-6C5D-280C-19EE-9DCD38C7D2EE}"/>
              </a:ext>
            </a:extLst>
          </p:cNvPr>
          <p:cNvSpPr/>
          <p:nvPr/>
        </p:nvSpPr>
        <p:spPr>
          <a:xfrm>
            <a:off x="6190096" y="1714500"/>
            <a:ext cx="2404489" cy="3895737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solidFill>
              <a:schemeClr val="bg2"/>
            </a:solidFill>
          </a:ln>
          <a:effectLst>
            <a:glow>
              <a:schemeClr val="accent1">
                <a:alpha val="0"/>
              </a:schemeClr>
            </a:glow>
            <a:outerShdw blurRad="50800" dist="38100" dir="2700000" algn="tl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33A99D72-34BC-A9F8-B16A-C22E2E5DE685}"/>
              </a:ext>
            </a:extLst>
          </p:cNvPr>
          <p:cNvSpPr/>
          <p:nvPr/>
        </p:nvSpPr>
        <p:spPr>
          <a:xfrm>
            <a:off x="8916105" y="1714500"/>
            <a:ext cx="2404489" cy="3895737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solidFill>
              <a:schemeClr val="bg2"/>
            </a:solidFill>
          </a:ln>
          <a:effectLst>
            <a:glow>
              <a:schemeClr val="accent1">
                <a:alpha val="0"/>
              </a:schemeClr>
            </a:glow>
            <a:outerShdw blurRad="50800" dist="38100" dir="2700000" algn="tl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21AEE14-A478-A5FD-B591-79300F573276}"/>
              </a:ext>
            </a:extLst>
          </p:cNvPr>
          <p:cNvSpPr txBox="1"/>
          <p:nvPr/>
        </p:nvSpPr>
        <p:spPr>
          <a:xfrm>
            <a:off x="9804114" y="3719539"/>
            <a:ext cx="628471" cy="442674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"/>
            <a:r>
              <a:rPr lang="en-GB" sz="2000" b="1" noProof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rPr>
              <a:t>20%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07118D4-1BC1-4F93-623F-5080F9CEE740}"/>
              </a:ext>
            </a:extLst>
          </p:cNvPr>
          <p:cNvCxnSpPr>
            <a:cxnSpLocks/>
          </p:cNvCxnSpPr>
          <p:nvPr/>
        </p:nvCxnSpPr>
        <p:spPr>
          <a:xfrm>
            <a:off x="9975420" y="4121382"/>
            <a:ext cx="285858" cy="212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F9101C1C-ABE1-ED84-F95C-0E8296FEE142}"/>
              </a:ext>
            </a:extLst>
          </p:cNvPr>
          <p:cNvSpPr/>
          <p:nvPr/>
        </p:nvSpPr>
        <p:spPr>
          <a:xfrm>
            <a:off x="9159240" y="4160520"/>
            <a:ext cx="1911769" cy="11824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noProof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rPr>
              <a:t>Not familiar with AI agents</a:t>
            </a:r>
            <a:endParaRPr lang="en-GB" sz="1200" noProof="0">
              <a:solidFill>
                <a:schemeClr val="tx1">
                  <a:lumMod val="65000"/>
                  <a:lumOff val="35000"/>
                </a:schemeClr>
              </a:solidFill>
              <a:latin typeface="Tenorite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5333BF-1743-B103-E7EE-5EF574BF4628}"/>
              </a:ext>
            </a:extLst>
          </p:cNvPr>
          <p:cNvSpPr txBox="1"/>
          <p:nvPr/>
        </p:nvSpPr>
        <p:spPr>
          <a:xfrm>
            <a:off x="1310031" y="6466248"/>
            <a:ext cx="8996019" cy="2224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Q14: 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Which best describes your experience with AI agents?</a:t>
            </a:r>
          </a:p>
          <a:p>
            <a:pPr>
              <a:lnSpc>
                <a:spcPct val="80000"/>
              </a:lnSpc>
              <a:defRPr/>
            </a:pPr>
            <a:r>
              <a:rPr kumimoji="0" lang="en-GB" sz="9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Base: </a:t>
            </a:r>
            <a:r>
              <a:rPr lang="en-GB" sz="900" b="1" u="sng" noProof="0">
                <a:solidFill>
                  <a:prstClr val="black"/>
                </a:solidFill>
                <a:latin typeface="Tenorite" panose="00000500000000000000" pitchFamily="2" charset="0"/>
              </a:rPr>
              <a:t>Jun’26 (116), </a:t>
            </a:r>
            <a:r>
              <a:rPr lang="en-GB" sz="900" b="1" noProof="0">
                <a:solidFill>
                  <a:prstClr val="black"/>
                </a:solidFill>
                <a:latin typeface="Tenorite" panose="00000500000000000000" pitchFamily="2" charset="0"/>
              </a:rPr>
              <a:t>*Asked only in Wave3</a:t>
            </a:r>
            <a:endParaRPr lang="en-GB" sz="900" u="sng" noProof="0">
              <a:solidFill>
                <a:prstClr val="black"/>
              </a:solidFill>
              <a:latin typeface="Tenorite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77F311-39C2-220C-D869-3CD5F38C21AC}"/>
              </a:ext>
            </a:extLst>
          </p:cNvPr>
          <p:cNvSpPr txBox="1"/>
          <p:nvPr/>
        </p:nvSpPr>
        <p:spPr>
          <a:xfrm>
            <a:off x="406849" y="137160"/>
            <a:ext cx="11696090" cy="78431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Tenorite" panose="00000500000000000000" pitchFamily="2" charset="0"/>
              </a:rPr>
              <a:t>Half are aware of AI agents, but hands-on use remains limited, with most yet to create or customise one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6583FF-7D48-46BE-428C-189B81FAB4D3}"/>
              </a:ext>
            </a:extLst>
          </p:cNvPr>
          <p:cNvSpPr txBox="1"/>
          <p:nvPr/>
        </p:nvSpPr>
        <p:spPr>
          <a:xfrm>
            <a:off x="548734" y="1133302"/>
            <a:ext cx="9095874" cy="315536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noProof="0">
                <a:solidFill>
                  <a:schemeClr val="tx1"/>
                </a:solidFill>
                <a:latin typeface="Tenorite" panose="00000500000000000000" pitchFamily="2" charset="0"/>
              </a:rPr>
              <a:t>Experience with AI agents</a:t>
            </a:r>
            <a:endParaRPr lang="en-GB" noProof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9BF936-D7CA-58C8-F2CD-7DB9F86FDDE6}"/>
              </a:ext>
            </a:extLst>
          </p:cNvPr>
          <p:cNvSpPr txBox="1"/>
          <p:nvPr/>
        </p:nvSpPr>
        <p:spPr>
          <a:xfrm>
            <a:off x="9604779" y="6477860"/>
            <a:ext cx="1466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>
                <a:latin typeface="Tenorite" panose="00000500000000000000" pitchFamily="2" charset="0"/>
              </a:rPr>
              <a:t>For more info, visit</a:t>
            </a:r>
          </a:p>
        </p:txBody>
      </p:sp>
      <p:pic>
        <p:nvPicPr>
          <p:cNvPr id="8" name="Graphic 7" descr="World with solid fill">
            <a:hlinkClick r:id="rId2"/>
            <a:extLst>
              <a:ext uri="{FF2B5EF4-FFF2-40B4-BE49-F238E27FC236}">
                <a16:creationId xmlns:a16="http://schemas.microsoft.com/office/drawing/2014/main" id="{2991A7EA-A3DC-485D-9BFF-3BD4DB2010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4295" y="6439050"/>
            <a:ext cx="354623" cy="354623"/>
          </a:xfrm>
          <a:prstGeom prst="rect">
            <a:avLst/>
          </a:prstGeom>
          <a:effectLst/>
        </p:spPr>
      </p:pic>
      <p:sp>
        <p:nvSpPr>
          <p:cNvPr id="9" name="Freeform: Shape 8">
            <a:hlinkClick r:id="rId4"/>
            <a:extLst>
              <a:ext uri="{FF2B5EF4-FFF2-40B4-BE49-F238E27FC236}">
                <a16:creationId xmlns:a16="http://schemas.microsoft.com/office/drawing/2014/main" id="{88C3DDA5-2B68-9E94-B940-9779FCE05534}"/>
              </a:ext>
            </a:extLst>
          </p:cNvPr>
          <p:cNvSpPr/>
          <p:nvPr/>
        </p:nvSpPr>
        <p:spPr>
          <a:xfrm>
            <a:off x="11413909" y="6477861"/>
            <a:ext cx="276999" cy="276999"/>
          </a:xfrm>
          <a:custGeom>
            <a:avLst/>
            <a:gdLst>
              <a:gd name="connsiteX0" fmla="*/ 42444 w 276999"/>
              <a:gd name="connsiteY0" fmla="*/ 105157 h 276999"/>
              <a:gd name="connsiteX1" fmla="*/ 42444 w 276999"/>
              <a:gd name="connsiteY1" fmla="*/ 238527 h 276999"/>
              <a:gd name="connsiteX2" fmla="*/ 83752 w 276999"/>
              <a:gd name="connsiteY2" fmla="*/ 238527 h 276999"/>
              <a:gd name="connsiteX3" fmla="*/ 83752 w 276999"/>
              <a:gd name="connsiteY3" fmla="*/ 105157 h 276999"/>
              <a:gd name="connsiteX4" fmla="*/ 189985 w 276999"/>
              <a:gd name="connsiteY4" fmla="*/ 101083 h 276999"/>
              <a:gd name="connsiteX5" fmla="*/ 149772 w 276999"/>
              <a:gd name="connsiteY5" fmla="*/ 123122 h 276999"/>
              <a:gd name="connsiteX6" fmla="*/ 149772 w 276999"/>
              <a:gd name="connsiteY6" fmla="*/ 105157 h 276999"/>
              <a:gd name="connsiteX7" fmla="*/ 110159 w 276999"/>
              <a:gd name="connsiteY7" fmla="*/ 105157 h 276999"/>
              <a:gd name="connsiteX8" fmla="*/ 110159 w 276999"/>
              <a:gd name="connsiteY8" fmla="*/ 238527 h 276999"/>
              <a:gd name="connsiteX9" fmla="*/ 149772 w 276999"/>
              <a:gd name="connsiteY9" fmla="*/ 238527 h 276999"/>
              <a:gd name="connsiteX10" fmla="*/ 149772 w 276999"/>
              <a:gd name="connsiteY10" fmla="*/ 168516 h 276999"/>
              <a:gd name="connsiteX11" fmla="*/ 174935 w 276999"/>
              <a:gd name="connsiteY11" fmla="*/ 138594 h 276999"/>
              <a:gd name="connsiteX12" fmla="*/ 197422 w 276999"/>
              <a:gd name="connsiteY12" fmla="*/ 168516 h 276999"/>
              <a:gd name="connsiteX13" fmla="*/ 197422 w 276999"/>
              <a:gd name="connsiteY13" fmla="*/ 238527 h 276999"/>
              <a:gd name="connsiteX14" fmla="*/ 238527 w 276999"/>
              <a:gd name="connsiteY14" fmla="*/ 238527 h 276999"/>
              <a:gd name="connsiteX15" fmla="*/ 238527 w 276999"/>
              <a:gd name="connsiteY15" fmla="*/ 154086 h 276999"/>
              <a:gd name="connsiteX16" fmla="*/ 189985 w 276999"/>
              <a:gd name="connsiteY16" fmla="*/ 101083 h 276999"/>
              <a:gd name="connsiteX17" fmla="*/ 62899 w 276999"/>
              <a:gd name="connsiteY17" fmla="*/ 38472 h 276999"/>
              <a:gd name="connsiteX18" fmla="*/ 38472 w 276999"/>
              <a:gd name="connsiteY18" fmla="*/ 63083 h 276999"/>
              <a:gd name="connsiteX19" fmla="*/ 62899 w 276999"/>
              <a:gd name="connsiteY19" fmla="*/ 87694 h 276999"/>
              <a:gd name="connsiteX20" fmla="*/ 87320 w 276999"/>
              <a:gd name="connsiteY20" fmla="*/ 63083 h 276999"/>
              <a:gd name="connsiteX21" fmla="*/ 62899 w 276999"/>
              <a:gd name="connsiteY21" fmla="*/ 38472 h 276999"/>
              <a:gd name="connsiteX22" fmla="*/ 30778 w 276999"/>
              <a:gd name="connsiteY22" fmla="*/ 0 h 276999"/>
              <a:gd name="connsiteX23" fmla="*/ 246221 w 276999"/>
              <a:gd name="connsiteY23" fmla="*/ 0 h 276999"/>
              <a:gd name="connsiteX24" fmla="*/ 276999 w 276999"/>
              <a:gd name="connsiteY24" fmla="*/ 30778 h 276999"/>
              <a:gd name="connsiteX25" fmla="*/ 276999 w 276999"/>
              <a:gd name="connsiteY25" fmla="*/ 246222 h 276999"/>
              <a:gd name="connsiteX26" fmla="*/ 246221 w 276999"/>
              <a:gd name="connsiteY26" fmla="*/ 276999 h 276999"/>
              <a:gd name="connsiteX27" fmla="*/ 30778 w 276999"/>
              <a:gd name="connsiteY27" fmla="*/ 276999 h 276999"/>
              <a:gd name="connsiteX28" fmla="*/ 0 w 276999"/>
              <a:gd name="connsiteY28" fmla="*/ 246222 h 276999"/>
              <a:gd name="connsiteX29" fmla="*/ 0 w 276999"/>
              <a:gd name="connsiteY29" fmla="*/ 30778 h 276999"/>
              <a:gd name="connsiteX30" fmla="*/ 30778 w 276999"/>
              <a:gd name="connsiteY30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999" h="276999">
                <a:moveTo>
                  <a:pt x="42444" y="105157"/>
                </a:moveTo>
                <a:lnTo>
                  <a:pt x="42444" y="238527"/>
                </a:lnTo>
                <a:lnTo>
                  <a:pt x="83752" y="238527"/>
                </a:lnTo>
                <a:lnTo>
                  <a:pt x="83752" y="105157"/>
                </a:lnTo>
                <a:close/>
                <a:moveTo>
                  <a:pt x="189985" y="101083"/>
                </a:moveTo>
                <a:cubicBezTo>
                  <a:pt x="161683" y="101083"/>
                  <a:pt x="149772" y="123122"/>
                  <a:pt x="149772" y="123122"/>
                </a:cubicBezTo>
                <a:lnTo>
                  <a:pt x="149772" y="105157"/>
                </a:lnTo>
                <a:lnTo>
                  <a:pt x="110159" y="105157"/>
                </a:lnTo>
                <a:lnTo>
                  <a:pt x="110159" y="238527"/>
                </a:lnTo>
                <a:lnTo>
                  <a:pt x="149772" y="238527"/>
                </a:lnTo>
                <a:lnTo>
                  <a:pt x="149772" y="168516"/>
                </a:lnTo>
                <a:cubicBezTo>
                  <a:pt x="149772" y="149757"/>
                  <a:pt x="158407" y="138594"/>
                  <a:pt x="174935" y="138594"/>
                </a:cubicBezTo>
                <a:cubicBezTo>
                  <a:pt x="190128" y="138594"/>
                  <a:pt x="197422" y="149321"/>
                  <a:pt x="197422" y="168516"/>
                </a:cubicBezTo>
                <a:lnTo>
                  <a:pt x="197422" y="238527"/>
                </a:lnTo>
                <a:lnTo>
                  <a:pt x="238527" y="238527"/>
                </a:lnTo>
                <a:lnTo>
                  <a:pt x="238527" y="154086"/>
                </a:lnTo>
                <a:cubicBezTo>
                  <a:pt x="238527" y="118358"/>
                  <a:pt x="218274" y="101083"/>
                  <a:pt x="189985" y="101083"/>
                </a:cubicBezTo>
                <a:close/>
                <a:moveTo>
                  <a:pt x="62899" y="38472"/>
                </a:moveTo>
                <a:cubicBezTo>
                  <a:pt x="49406" y="38472"/>
                  <a:pt x="38472" y="49492"/>
                  <a:pt x="38472" y="63083"/>
                </a:cubicBezTo>
                <a:cubicBezTo>
                  <a:pt x="38472" y="76674"/>
                  <a:pt x="49406" y="87694"/>
                  <a:pt x="62899" y="87694"/>
                </a:cubicBezTo>
                <a:cubicBezTo>
                  <a:pt x="76392" y="87694"/>
                  <a:pt x="87320" y="76674"/>
                  <a:pt x="87320" y="63083"/>
                </a:cubicBezTo>
                <a:cubicBezTo>
                  <a:pt x="87320" y="49492"/>
                  <a:pt x="76392" y="38472"/>
                  <a:pt x="62899" y="38472"/>
                </a:cubicBezTo>
                <a:close/>
                <a:moveTo>
                  <a:pt x="30778" y="0"/>
                </a:moveTo>
                <a:lnTo>
                  <a:pt x="246221" y="0"/>
                </a:lnTo>
                <a:cubicBezTo>
                  <a:pt x="263219" y="0"/>
                  <a:pt x="276999" y="13780"/>
                  <a:pt x="276999" y="30778"/>
                </a:cubicBezTo>
                <a:lnTo>
                  <a:pt x="276999" y="246222"/>
                </a:lnTo>
                <a:cubicBezTo>
                  <a:pt x="276999" y="263220"/>
                  <a:pt x="263219" y="276999"/>
                  <a:pt x="246221" y="276999"/>
                </a:cubicBezTo>
                <a:lnTo>
                  <a:pt x="30778" y="276999"/>
                </a:lnTo>
                <a:cubicBezTo>
                  <a:pt x="13780" y="276999"/>
                  <a:pt x="0" y="263220"/>
                  <a:pt x="0" y="246222"/>
                </a:cubicBezTo>
                <a:lnTo>
                  <a:pt x="0" y="30778"/>
                </a:lnTo>
                <a:cubicBezTo>
                  <a:pt x="0" y="13780"/>
                  <a:pt x="13780" y="0"/>
                  <a:pt x="30778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43EB11-0F3E-6A9C-BC11-98876BFFBAB5}"/>
              </a:ext>
            </a:extLst>
          </p:cNvPr>
          <p:cNvSpPr txBox="1"/>
          <p:nvPr/>
        </p:nvSpPr>
        <p:spPr>
          <a:xfrm>
            <a:off x="11698746" y="6473992"/>
            <a:ext cx="404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89C09E4-2A85-4655-B944-9586AF533737}" type="slidenum">
              <a:rPr lang="en-GB" sz="1400" b="1" noProof="0" smtClean="0">
                <a:latin typeface="Tenorite" panose="00000500000000000000" pitchFamily="2" charset="0"/>
              </a:rPr>
              <a:pPr algn="r"/>
              <a:t>18</a:t>
            </a:fld>
            <a:endParaRPr lang="en-GB" sz="1400" b="1" noProof="0">
              <a:latin typeface="Tenorite" panose="00000500000000000000" pitchFamily="2" charset="0"/>
            </a:endParaRP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2EE171C4-19A6-8FDE-F8D6-DAE590699E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3592394"/>
              </p:ext>
            </p:extLst>
          </p:nvPr>
        </p:nvGraphicFramePr>
        <p:xfrm>
          <a:off x="8442071" y="2028613"/>
          <a:ext cx="3341267" cy="1743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1867059B-DF8F-D343-8547-C01269C952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9159329"/>
              </p:ext>
            </p:extLst>
          </p:nvPr>
        </p:nvGraphicFramePr>
        <p:xfrm>
          <a:off x="5684923" y="2028613"/>
          <a:ext cx="3341267" cy="1743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F4672A2A-EE06-7C5B-2661-63574B960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8434980"/>
              </p:ext>
            </p:extLst>
          </p:nvPr>
        </p:nvGraphicFramePr>
        <p:xfrm>
          <a:off x="2958256" y="2028613"/>
          <a:ext cx="3341267" cy="1743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CC4498C-931E-E458-D872-39FF256274C1}"/>
              </a:ext>
            </a:extLst>
          </p:cNvPr>
          <p:cNvSpPr/>
          <p:nvPr/>
        </p:nvSpPr>
        <p:spPr>
          <a:xfrm>
            <a:off x="738078" y="1714500"/>
            <a:ext cx="2404489" cy="3895737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solidFill>
              <a:schemeClr val="bg2"/>
            </a:solidFill>
          </a:ln>
          <a:effectLst>
            <a:glow>
              <a:schemeClr val="accent1">
                <a:alpha val="0"/>
              </a:schemeClr>
            </a:glow>
            <a:outerShdw blurRad="50800" dist="38100" dir="2700000" algn="tl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79F783DB-875B-8C40-6E47-D9DABC988D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6501039"/>
              </p:ext>
            </p:extLst>
          </p:nvPr>
        </p:nvGraphicFramePr>
        <p:xfrm>
          <a:off x="269689" y="2028613"/>
          <a:ext cx="3341267" cy="1743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id="{C3251EDA-EC54-E8FD-0C1C-7D37DDF2EA2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9642" y="2629575"/>
            <a:ext cx="541361" cy="54136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600E42D-71A2-15CA-D2FD-5F6E22E476DB}"/>
              </a:ext>
            </a:extLst>
          </p:cNvPr>
          <p:cNvSpPr txBox="1"/>
          <p:nvPr/>
        </p:nvSpPr>
        <p:spPr>
          <a:xfrm>
            <a:off x="1626087" y="3719539"/>
            <a:ext cx="628471" cy="442674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"/>
            <a:r>
              <a:rPr lang="en-GB" sz="2000" b="1" noProof="0">
                <a:solidFill>
                  <a:srgbClr val="00B0F0"/>
                </a:solidFill>
                <a:latin typeface="Tenorite" panose="00000500000000000000" pitchFamily="2" charset="0"/>
              </a:rPr>
              <a:t>10%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78E2560-91FC-7742-BCD8-C62B7E43CA29}"/>
              </a:ext>
            </a:extLst>
          </p:cNvPr>
          <p:cNvCxnSpPr>
            <a:cxnSpLocks/>
          </p:cNvCxnSpPr>
          <p:nvPr/>
        </p:nvCxnSpPr>
        <p:spPr>
          <a:xfrm>
            <a:off x="1797393" y="4121382"/>
            <a:ext cx="285858" cy="212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1880C09-7837-378F-D004-CF75752EBF07}"/>
              </a:ext>
            </a:extLst>
          </p:cNvPr>
          <p:cNvSpPr/>
          <p:nvPr/>
        </p:nvSpPr>
        <p:spPr>
          <a:xfrm>
            <a:off x="838569" y="4160520"/>
            <a:ext cx="2203508" cy="11824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noProof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rPr>
              <a:t>Currently use self-created/customized AI agents</a:t>
            </a:r>
            <a:endParaRPr lang="en-GB" sz="1200" b="1" noProof="0">
              <a:solidFill>
                <a:schemeClr val="tx1">
                  <a:lumMod val="65000"/>
                  <a:lumOff val="35000"/>
                </a:schemeClr>
              </a:solidFill>
              <a:latin typeface="Tenorite" panose="000005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6AB6268-9738-B92C-7A97-C492F65FD1EE}"/>
              </a:ext>
            </a:extLst>
          </p:cNvPr>
          <p:cNvSpPr txBox="1"/>
          <p:nvPr/>
        </p:nvSpPr>
        <p:spPr>
          <a:xfrm>
            <a:off x="4352096" y="3719539"/>
            <a:ext cx="628471" cy="442674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"/>
            <a:r>
              <a:rPr lang="en-GB" sz="2000" b="1" noProof="0">
                <a:solidFill>
                  <a:schemeClr val="accent4"/>
                </a:solidFill>
                <a:latin typeface="Tenorite" panose="00000500000000000000" pitchFamily="2" charset="0"/>
              </a:rPr>
              <a:t>16%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485B2E4-4AAA-1BC4-1B46-E3ED037A1E68}"/>
              </a:ext>
            </a:extLst>
          </p:cNvPr>
          <p:cNvCxnSpPr>
            <a:cxnSpLocks/>
          </p:cNvCxnSpPr>
          <p:nvPr/>
        </p:nvCxnSpPr>
        <p:spPr>
          <a:xfrm>
            <a:off x="4523402" y="4121382"/>
            <a:ext cx="285858" cy="212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29A7E23B-A390-8050-BF2A-5191F5BAAC5F}"/>
              </a:ext>
            </a:extLst>
          </p:cNvPr>
          <p:cNvSpPr/>
          <p:nvPr/>
        </p:nvSpPr>
        <p:spPr>
          <a:xfrm>
            <a:off x="3610956" y="4160520"/>
            <a:ext cx="2073967" cy="11824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noProof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rPr>
              <a:t>Have experimented with creating/customizing AI agents</a:t>
            </a:r>
            <a:endParaRPr lang="en-GB" sz="1200" noProof="0">
              <a:solidFill>
                <a:schemeClr val="tx1">
                  <a:lumMod val="65000"/>
                  <a:lumOff val="35000"/>
                </a:schemeClr>
              </a:solidFill>
              <a:latin typeface="Tenorite" panose="00000500000000000000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0E573BE-38F0-D76F-3239-A0CEF55A2698}"/>
              </a:ext>
            </a:extLst>
          </p:cNvPr>
          <p:cNvSpPr txBox="1"/>
          <p:nvPr/>
        </p:nvSpPr>
        <p:spPr>
          <a:xfrm>
            <a:off x="7078105" y="3719539"/>
            <a:ext cx="628471" cy="442674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"/>
            <a:r>
              <a:rPr lang="en-GB" sz="2000" b="1" noProof="0">
                <a:solidFill>
                  <a:schemeClr val="accent1"/>
                </a:solidFill>
                <a:latin typeface="Tenorite" panose="00000500000000000000" pitchFamily="2" charset="0"/>
              </a:rPr>
              <a:t>53%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5E2DF4D-D396-BAE0-438C-5226633EE052}"/>
              </a:ext>
            </a:extLst>
          </p:cNvPr>
          <p:cNvCxnSpPr>
            <a:cxnSpLocks/>
          </p:cNvCxnSpPr>
          <p:nvPr/>
        </p:nvCxnSpPr>
        <p:spPr>
          <a:xfrm>
            <a:off x="7249411" y="4121382"/>
            <a:ext cx="285858" cy="212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17D2F95B-E281-E92E-9245-812CCB6E7CEC}"/>
              </a:ext>
            </a:extLst>
          </p:cNvPr>
          <p:cNvSpPr/>
          <p:nvPr/>
        </p:nvSpPr>
        <p:spPr>
          <a:xfrm>
            <a:off x="6290587" y="4160520"/>
            <a:ext cx="2203508" cy="11824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noProof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rPr>
              <a:t>Aware of AI agents, but haven't used or created one</a:t>
            </a:r>
            <a:endParaRPr lang="en-GB" sz="1200" b="1" noProof="0">
              <a:solidFill>
                <a:schemeClr val="tx1">
                  <a:lumMod val="65000"/>
                  <a:lumOff val="35000"/>
                </a:schemeClr>
              </a:solidFill>
              <a:latin typeface="Tenorite" panose="00000500000000000000" pitchFamily="2" charset="0"/>
            </a:endParaRPr>
          </a:p>
        </p:txBody>
      </p:sp>
      <p:pic>
        <p:nvPicPr>
          <p:cNvPr id="44" name="Graphic 43" descr="Single gear with solid fill">
            <a:extLst>
              <a:ext uri="{FF2B5EF4-FFF2-40B4-BE49-F238E27FC236}">
                <a16:creationId xmlns:a16="http://schemas.microsoft.com/office/drawing/2014/main" id="{750AF250-2B24-D6A0-29CD-506398E3D4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58209" y="2613100"/>
            <a:ext cx="548221" cy="548221"/>
          </a:xfrm>
          <a:prstGeom prst="rect">
            <a:avLst/>
          </a:prstGeom>
        </p:spPr>
      </p:pic>
      <p:pic>
        <p:nvPicPr>
          <p:cNvPr id="46" name="Graphic 45" descr="Badge Question Mark with solid fill">
            <a:extLst>
              <a:ext uri="{FF2B5EF4-FFF2-40B4-BE49-F238E27FC236}">
                <a16:creationId xmlns:a16="http://schemas.microsoft.com/office/drawing/2014/main" id="{56CFE923-3A29-5050-7CBB-1E4A89A104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85498" y="2673819"/>
            <a:ext cx="442674" cy="44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6122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67A1D64-D9B7-2BF6-9BF6-BECA55AB1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C752BEE-722F-9E1B-0F37-7D2DBE9261C2}"/>
              </a:ext>
            </a:extLst>
          </p:cNvPr>
          <p:cNvSpPr/>
          <p:nvPr/>
        </p:nvSpPr>
        <p:spPr>
          <a:xfrm>
            <a:off x="439142" y="1210449"/>
            <a:ext cx="11204125" cy="5084873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4004C4-151C-0010-6EBC-39E8CA225B22}"/>
              </a:ext>
            </a:extLst>
          </p:cNvPr>
          <p:cNvSpPr txBox="1"/>
          <p:nvPr/>
        </p:nvSpPr>
        <p:spPr>
          <a:xfrm>
            <a:off x="1310031" y="6466248"/>
            <a:ext cx="8996019" cy="2250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Q15: 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For which of the following tasks do you use AI agents that you have created, configured or </a:t>
            </a:r>
            <a:r>
              <a:rPr kumimoji="0" lang="en-GB" sz="9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customised yourself?</a:t>
            </a:r>
          </a:p>
          <a:p>
            <a:pPr>
              <a:lnSpc>
                <a:spcPct val="80000"/>
              </a:lnSpc>
              <a:defRPr/>
            </a:pPr>
            <a:r>
              <a:rPr kumimoji="0" lang="en-GB" sz="9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Base: </a:t>
            </a:r>
            <a:r>
              <a:rPr lang="en-IN" sz="900" b="1" u="sng"/>
              <a:t>Those who currently use or have experimented with AI agents </a:t>
            </a:r>
            <a:r>
              <a:rPr lang="en-GB" sz="900" b="1" u="sng" noProof="0">
                <a:solidFill>
                  <a:prstClr val="black"/>
                </a:solidFill>
                <a:latin typeface="Tenorite" panose="00000500000000000000" pitchFamily="2" charset="0"/>
              </a:rPr>
              <a:t>(31)</a:t>
            </a:r>
            <a:r>
              <a:rPr lang="en-GB" sz="900" b="1" noProof="0">
                <a:solidFill>
                  <a:prstClr val="black"/>
                </a:solidFill>
                <a:latin typeface="Tenorite" panose="00000500000000000000" pitchFamily="2" charset="0"/>
              </a:rPr>
              <a:t>, *Asked only in Wave3</a:t>
            </a:r>
            <a:endParaRPr lang="en-GB" sz="900" u="sng" noProof="0">
              <a:solidFill>
                <a:prstClr val="black"/>
              </a:solidFill>
              <a:latin typeface="Tenorite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CDE1DC-A3D4-19A1-F6EE-80DD23F95EDC}"/>
              </a:ext>
            </a:extLst>
          </p:cNvPr>
          <p:cNvSpPr txBox="1"/>
          <p:nvPr/>
        </p:nvSpPr>
        <p:spPr>
          <a:xfrm>
            <a:off x="406849" y="137160"/>
            <a:ext cx="11696090" cy="112902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Tenorite" panose="00000500000000000000" pitchFamily="2" charset="0"/>
              </a:rPr>
              <a:t>Self-created AI agents are mainly supporting research planning and analysis, especially where users can reuse existing knowledge or synthesise insight across sources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742129-2042-2E49-B43C-BFF0656D1CAF}"/>
              </a:ext>
            </a:extLst>
          </p:cNvPr>
          <p:cNvSpPr txBox="1"/>
          <p:nvPr/>
        </p:nvSpPr>
        <p:spPr>
          <a:xfrm>
            <a:off x="548734" y="1289963"/>
            <a:ext cx="9095874" cy="315536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noProof="0">
                <a:solidFill>
                  <a:schemeClr val="tx1"/>
                </a:solidFill>
                <a:latin typeface="Tenorite" panose="00000500000000000000" pitchFamily="2" charset="0"/>
              </a:rPr>
              <a:t>Uses of self-created AI agents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B5226F-E008-11B9-A80B-07EF2A6020EB}"/>
              </a:ext>
            </a:extLst>
          </p:cNvPr>
          <p:cNvSpPr txBox="1"/>
          <p:nvPr/>
        </p:nvSpPr>
        <p:spPr>
          <a:xfrm>
            <a:off x="9604779" y="6477860"/>
            <a:ext cx="1466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>
                <a:latin typeface="Tenorite" panose="00000500000000000000" pitchFamily="2" charset="0"/>
              </a:rPr>
              <a:t>For more info, visit</a:t>
            </a:r>
          </a:p>
        </p:txBody>
      </p:sp>
      <p:pic>
        <p:nvPicPr>
          <p:cNvPr id="8" name="Graphic 7" descr="World with solid fill">
            <a:hlinkClick r:id="rId3"/>
            <a:extLst>
              <a:ext uri="{FF2B5EF4-FFF2-40B4-BE49-F238E27FC236}">
                <a16:creationId xmlns:a16="http://schemas.microsoft.com/office/drawing/2014/main" id="{0B41D1C0-EC36-31CB-2F2D-FE41195CB5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4295" y="6439050"/>
            <a:ext cx="354623" cy="354623"/>
          </a:xfrm>
          <a:prstGeom prst="rect">
            <a:avLst/>
          </a:prstGeom>
          <a:effectLst/>
        </p:spPr>
      </p:pic>
      <p:sp>
        <p:nvSpPr>
          <p:cNvPr id="9" name="Freeform: Shape 8">
            <a:hlinkClick r:id="rId5"/>
            <a:extLst>
              <a:ext uri="{FF2B5EF4-FFF2-40B4-BE49-F238E27FC236}">
                <a16:creationId xmlns:a16="http://schemas.microsoft.com/office/drawing/2014/main" id="{791402C4-E3CB-8714-2FB1-D507750B9851}"/>
              </a:ext>
            </a:extLst>
          </p:cNvPr>
          <p:cNvSpPr/>
          <p:nvPr/>
        </p:nvSpPr>
        <p:spPr>
          <a:xfrm>
            <a:off x="11413909" y="6477861"/>
            <a:ext cx="276999" cy="276999"/>
          </a:xfrm>
          <a:custGeom>
            <a:avLst/>
            <a:gdLst>
              <a:gd name="connsiteX0" fmla="*/ 42444 w 276999"/>
              <a:gd name="connsiteY0" fmla="*/ 105157 h 276999"/>
              <a:gd name="connsiteX1" fmla="*/ 42444 w 276999"/>
              <a:gd name="connsiteY1" fmla="*/ 238527 h 276999"/>
              <a:gd name="connsiteX2" fmla="*/ 83752 w 276999"/>
              <a:gd name="connsiteY2" fmla="*/ 238527 h 276999"/>
              <a:gd name="connsiteX3" fmla="*/ 83752 w 276999"/>
              <a:gd name="connsiteY3" fmla="*/ 105157 h 276999"/>
              <a:gd name="connsiteX4" fmla="*/ 189985 w 276999"/>
              <a:gd name="connsiteY4" fmla="*/ 101083 h 276999"/>
              <a:gd name="connsiteX5" fmla="*/ 149772 w 276999"/>
              <a:gd name="connsiteY5" fmla="*/ 123122 h 276999"/>
              <a:gd name="connsiteX6" fmla="*/ 149772 w 276999"/>
              <a:gd name="connsiteY6" fmla="*/ 105157 h 276999"/>
              <a:gd name="connsiteX7" fmla="*/ 110159 w 276999"/>
              <a:gd name="connsiteY7" fmla="*/ 105157 h 276999"/>
              <a:gd name="connsiteX8" fmla="*/ 110159 w 276999"/>
              <a:gd name="connsiteY8" fmla="*/ 238527 h 276999"/>
              <a:gd name="connsiteX9" fmla="*/ 149772 w 276999"/>
              <a:gd name="connsiteY9" fmla="*/ 238527 h 276999"/>
              <a:gd name="connsiteX10" fmla="*/ 149772 w 276999"/>
              <a:gd name="connsiteY10" fmla="*/ 168516 h 276999"/>
              <a:gd name="connsiteX11" fmla="*/ 174935 w 276999"/>
              <a:gd name="connsiteY11" fmla="*/ 138594 h 276999"/>
              <a:gd name="connsiteX12" fmla="*/ 197422 w 276999"/>
              <a:gd name="connsiteY12" fmla="*/ 168516 h 276999"/>
              <a:gd name="connsiteX13" fmla="*/ 197422 w 276999"/>
              <a:gd name="connsiteY13" fmla="*/ 238527 h 276999"/>
              <a:gd name="connsiteX14" fmla="*/ 238527 w 276999"/>
              <a:gd name="connsiteY14" fmla="*/ 238527 h 276999"/>
              <a:gd name="connsiteX15" fmla="*/ 238527 w 276999"/>
              <a:gd name="connsiteY15" fmla="*/ 154086 h 276999"/>
              <a:gd name="connsiteX16" fmla="*/ 189985 w 276999"/>
              <a:gd name="connsiteY16" fmla="*/ 101083 h 276999"/>
              <a:gd name="connsiteX17" fmla="*/ 62899 w 276999"/>
              <a:gd name="connsiteY17" fmla="*/ 38472 h 276999"/>
              <a:gd name="connsiteX18" fmla="*/ 38472 w 276999"/>
              <a:gd name="connsiteY18" fmla="*/ 63083 h 276999"/>
              <a:gd name="connsiteX19" fmla="*/ 62899 w 276999"/>
              <a:gd name="connsiteY19" fmla="*/ 87694 h 276999"/>
              <a:gd name="connsiteX20" fmla="*/ 87320 w 276999"/>
              <a:gd name="connsiteY20" fmla="*/ 63083 h 276999"/>
              <a:gd name="connsiteX21" fmla="*/ 62899 w 276999"/>
              <a:gd name="connsiteY21" fmla="*/ 38472 h 276999"/>
              <a:gd name="connsiteX22" fmla="*/ 30778 w 276999"/>
              <a:gd name="connsiteY22" fmla="*/ 0 h 276999"/>
              <a:gd name="connsiteX23" fmla="*/ 246221 w 276999"/>
              <a:gd name="connsiteY23" fmla="*/ 0 h 276999"/>
              <a:gd name="connsiteX24" fmla="*/ 276999 w 276999"/>
              <a:gd name="connsiteY24" fmla="*/ 30778 h 276999"/>
              <a:gd name="connsiteX25" fmla="*/ 276999 w 276999"/>
              <a:gd name="connsiteY25" fmla="*/ 246222 h 276999"/>
              <a:gd name="connsiteX26" fmla="*/ 246221 w 276999"/>
              <a:gd name="connsiteY26" fmla="*/ 276999 h 276999"/>
              <a:gd name="connsiteX27" fmla="*/ 30778 w 276999"/>
              <a:gd name="connsiteY27" fmla="*/ 276999 h 276999"/>
              <a:gd name="connsiteX28" fmla="*/ 0 w 276999"/>
              <a:gd name="connsiteY28" fmla="*/ 246222 h 276999"/>
              <a:gd name="connsiteX29" fmla="*/ 0 w 276999"/>
              <a:gd name="connsiteY29" fmla="*/ 30778 h 276999"/>
              <a:gd name="connsiteX30" fmla="*/ 30778 w 276999"/>
              <a:gd name="connsiteY30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999" h="276999">
                <a:moveTo>
                  <a:pt x="42444" y="105157"/>
                </a:moveTo>
                <a:lnTo>
                  <a:pt x="42444" y="238527"/>
                </a:lnTo>
                <a:lnTo>
                  <a:pt x="83752" y="238527"/>
                </a:lnTo>
                <a:lnTo>
                  <a:pt x="83752" y="105157"/>
                </a:lnTo>
                <a:close/>
                <a:moveTo>
                  <a:pt x="189985" y="101083"/>
                </a:moveTo>
                <a:cubicBezTo>
                  <a:pt x="161683" y="101083"/>
                  <a:pt x="149772" y="123122"/>
                  <a:pt x="149772" y="123122"/>
                </a:cubicBezTo>
                <a:lnTo>
                  <a:pt x="149772" y="105157"/>
                </a:lnTo>
                <a:lnTo>
                  <a:pt x="110159" y="105157"/>
                </a:lnTo>
                <a:lnTo>
                  <a:pt x="110159" y="238527"/>
                </a:lnTo>
                <a:lnTo>
                  <a:pt x="149772" y="238527"/>
                </a:lnTo>
                <a:lnTo>
                  <a:pt x="149772" y="168516"/>
                </a:lnTo>
                <a:cubicBezTo>
                  <a:pt x="149772" y="149757"/>
                  <a:pt x="158407" y="138594"/>
                  <a:pt x="174935" y="138594"/>
                </a:cubicBezTo>
                <a:cubicBezTo>
                  <a:pt x="190128" y="138594"/>
                  <a:pt x="197422" y="149321"/>
                  <a:pt x="197422" y="168516"/>
                </a:cubicBezTo>
                <a:lnTo>
                  <a:pt x="197422" y="238527"/>
                </a:lnTo>
                <a:lnTo>
                  <a:pt x="238527" y="238527"/>
                </a:lnTo>
                <a:lnTo>
                  <a:pt x="238527" y="154086"/>
                </a:lnTo>
                <a:cubicBezTo>
                  <a:pt x="238527" y="118358"/>
                  <a:pt x="218274" y="101083"/>
                  <a:pt x="189985" y="101083"/>
                </a:cubicBezTo>
                <a:close/>
                <a:moveTo>
                  <a:pt x="62899" y="38472"/>
                </a:moveTo>
                <a:cubicBezTo>
                  <a:pt x="49406" y="38472"/>
                  <a:pt x="38472" y="49492"/>
                  <a:pt x="38472" y="63083"/>
                </a:cubicBezTo>
                <a:cubicBezTo>
                  <a:pt x="38472" y="76674"/>
                  <a:pt x="49406" y="87694"/>
                  <a:pt x="62899" y="87694"/>
                </a:cubicBezTo>
                <a:cubicBezTo>
                  <a:pt x="76392" y="87694"/>
                  <a:pt x="87320" y="76674"/>
                  <a:pt x="87320" y="63083"/>
                </a:cubicBezTo>
                <a:cubicBezTo>
                  <a:pt x="87320" y="49492"/>
                  <a:pt x="76392" y="38472"/>
                  <a:pt x="62899" y="38472"/>
                </a:cubicBezTo>
                <a:close/>
                <a:moveTo>
                  <a:pt x="30778" y="0"/>
                </a:moveTo>
                <a:lnTo>
                  <a:pt x="246221" y="0"/>
                </a:lnTo>
                <a:cubicBezTo>
                  <a:pt x="263219" y="0"/>
                  <a:pt x="276999" y="13780"/>
                  <a:pt x="276999" y="30778"/>
                </a:cubicBezTo>
                <a:lnTo>
                  <a:pt x="276999" y="246222"/>
                </a:lnTo>
                <a:cubicBezTo>
                  <a:pt x="276999" y="263220"/>
                  <a:pt x="263219" y="276999"/>
                  <a:pt x="246221" y="276999"/>
                </a:cubicBezTo>
                <a:lnTo>
                  <a:pt x="30778" y="276999"/>
                </a:lnTo>
                <a:cubicBezTo>
                  <a:pt x="13780" y="276999"/>
                  <a:pt x="0" y="263220"/>
                  <a:pt x="0" y="246222"/>
                </a:cubicBezTo>
                <a:lnTo>
                  <a:pt x="0" y="30778"/>
                </a:lnTo>
                <a:cubicBezTo>
                  <a:pt x="0" y="13780"/>
                  <a:pt x="13780" y="0"/>
                  <a:pt x="30778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7BD6CE-7ACE-3D14-36FE-0C6929CE7380}"/>
              </a:ext>
            </a:extLst>
          </p:cNvPr>
          <p:cNvSpPr txBox="1"/>
          <p:nvPr/>
        </p:nvSpPr>
        <p:spPr>
          <a:xfrm>
            <a:off x="11698746" y="6473992"/>
            <a:ext cx="404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89C09E4-2A85-4655-B944-9586AF533737}" type="slidenum">
              <a:rPr lang="en-GB" sz="1400" b="1" noProof="0" smtClean="0">
                <a:latin typeface="Tenorite" panose="00000500000000000000" pitchFamily="2" charset="0"/>
              </a:rPr>
              <a:pPr algn="r"/>
              <a:t>19</a:t>
            </a:fld>
            <a:endParaRPr lang="en-GB" sz="1400" b="1" noProof="0">
              <a:latin typeface="Tenorite" panose="00000500000000000000" pitchFamily="2" charset="0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28F7378-175C-93A5-6BD9-DEA8731EDF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3762129"/>
              </p:ext>
            </p:extLst>
          </p:nvPr>
        </p:nvGraphicFramePr>
        <p:xfrm>
          <a:off x="6940228" y="1357859"/>
          <a:ext cx="4703038" cy="49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06B31826-DA9E-2A01-D743-08A09BFC3D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43216"/>
              </p:ext>
            </p:extLst>
          </p:nvPr>
        </p:nvGraphicFramePr>
        <p:xfrm>
          <a:off x="548733" y="1770662"/>
          <a:ext cx="6549654" cy="44531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5428">
                  <a:extLst>
                    <a:ext uri="{9D8B030D-6E8A-4147-A177-3AD203B41FA5}">
                      <a16:colId xmlns:a16="http://schemas.microsoft.com/office/drawing/2014/main" val="2826240953"/>
                    </a:ext>
                  </a:extLst>
                </a:gridCol>
                <a:gridCol w="5144226">
                  <a:extLst>
                    <a:ext uri="{9D8B030D-6E8A-4147-A177-3AD203B41FA5}">
                      <a16:colId xmlns:a16="http://schemas.microsoft.com/office/drawing/2014/main" val="3140627929"/>
                    </a:ext>
                  </a:extLst>
                </a:gridCol>
              </a:tblGrid>
              <a:tr h="257912">
                <a:tc rowSpan="3"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noProof="0">
                          <a:latin typeface="Tenorite" panose="00000500000000000000" pitchFamily="2" charset="0"/>
                        </a:rPr>
                        <a:t>SET UP &amp; DESIGN</a:t>
                      </a:r>
                    </a:p>
                  </a:txBody>
                  <a:tcPr marL="13680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 kern="1200" noProof="0">
                          <a:solidFill>
                            <a:schemeClr val="tx1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Research planning or workflow management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463816"/>
                  </a:ext>
                </a:extLst>
              </a:tr>
              <a:tr h="25791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13680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 kern="1200" noProof="0">
                          <a:solidFill>
                            <a:schemeClr val="tx1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Documentation and project specification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4354638"/>
                  </a:ext>
                </a:extLst>
              </a:tr>
              <a:tr h="257912">
                <a:tc vMerge="1">
                  <a:txBody>
                    <a:bodyPr/>
                    <a:lstStyle/>
                    <a:p>
                      <a:pPr algn="r" rtl="0" fontAlgn="b"/>
                      <a:endParaRPr lang="en-IN" sz="1100" u="none" strike="noStrike" kern="1200">
                        <a:solidFill>
                          <a:schemeClr val="tx1"/>
                        </a:solidFill>
                        <a:effectLst/>
                        <a:latin typeface="Tenorite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13680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u="none" strike="noStrike" kern="1200" noProof="0">
                          <a:solidFill>
                            <a:schemeClr val="tx1"/>
                          </a:solidFill>
                          <a:effectLst/>
                          <a:latin typeface="Tenorite" panose="00000500000000000000" pitchFamily="2" charset="0"/>
                          <a:ea typeface="+mn-ea"/>
                          <a:cs typeface="+mn-cs"/>
                        </a:rPr>
                        <a:t>Creating research materials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1822105"/>
                  </a:ext>
                </a:extLst>
              </a:tr>
              <a:tr h="231976">
                <a:tc>
                  <a:txBody>
                    <a:bodyPr/>
                    <a:lstStyle/>
                    <a:p>
                      <a:pPr algn="l" fontAlgn="b"/>
                      <a:endParaRPr lang="en-GB" sz="400" b="0" i="0" u="none" strike="noStrike" noProof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13680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GB" sz="400" b="0" i="0" u="none" strike="noStrike" noProof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523994"/>
                  </a:ext>
                </a:extLst>
              </a:tr>
              <a:tr h="257912">
                <a:tc rowSpan="5"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noProof="0">
                          <a:latin typeface="Tenorite" panose="00000500000000000000" pitchFamily="2" charset="0"/>
                        </a:rPr>
                        <a:t>ANALYSIS &amp; REPORTING</a:t>
                      </a:r>
                    </a:p>
                  </a:txBody>
                  <a:tcPr marL="13680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Tenorite" panose="00000500000000000000" pitchFamily="2" charset="0"/>
                        </a:rPr>
                        <a:t>Using AI assistants trained on previous research or knowledge assets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2779332"/>
                  </a:ext>
                </a:extLst>
              </a:tr>
              <a:tr h="257912">
                <a:tc vMerge="1">
                  <a:txBody>
                    <a:bodyPr/>
                    <a:lstStyle/>
                    <a:p>
                      <a:pPr algn="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13680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Tenorite" panose="00000500000000000000" pitchFamily="2" charset="0"/>
                        </a:rPr>
                        <a:t>Synthesising insights across multiple studies or research sources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0033803"/>
                  </a:ext>
                </a:extLst>
              </a:tr>
              <a:tr h="257912">
                <a:tc vMerge="1">
                  <a:txBody>
                    <a:bodyPr/>
                    <a:lstStyle/>
                    <a:p>
                      <a:pPr algn="r" rtl="0" fontAlgn="b"/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13680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Tenorite" panose="00000500000000000000" pitchFamily="2" charset="0"/>
                        </a:rPr>
                        <a:t>Insight generation and hypothesis development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9150637"/>
                  </a:ext>
                </a:extLst>
              </a:tr>
              <a:tr h="257912">
                <a:tc vMerge="1">
                  <a:txBody>
                    <a:bodyPr/>
                    <a:lstStyle/>
                    <a:p>
                      <a:pPr algn="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13680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Tenorite" panose="00000500000000000000" pitchFamily="2" charset="0"/>
                        </a:rPr>
                        <a:t>Reviewing, validating or quality-checking research outputs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0142948"/>
                  </a:ext>
                </a:extLst>
              </a:tr>
              <a:tr h="25791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13680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Tenorite" panose="00000500000000000000" pitchFamily="2" charset="0"/>
                        </a:rPr>
                        <a:t>Using multiple AI agents to support analysis, validation or reporting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63957"/>
                  </a:ext>
                </a:extLst>
              </a:tr>
              <a:tr h="287070"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1" noProof="0">
                        <a:latin typeface="Tenorite" panose="00000500000000000000" pitchFamily="2" charset="0"/>
                      </a:endParaRPr>
                    </a:p>
                  </a:txBody>
                  <a:tcPr marL="13680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n-GB" sz="1100" b="0" i="0" u="none" strike="noStrike" noProof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1825941"/>
                  </a:ext>
                </a:extLst>
              </a:tr>
              <a:tr h="257912">
                <a:tc rowSpan="4"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noProof="0">
                          <a:latin typeface="Tenorite" panose="00000500000000000000" pitchFamily="2" charset="0"/>
                        </a:rPr>
                        <a:t>Business &amp; Admin</a:t>
                      </a:r>
                    </a:p>
                  </a:txBody>
                  <a:tcPr marL="13680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Tenorite" panose="00000500000000000000" pitchFamily="2" charset="0"/>
                        </a:rPr>
                        <a:t>Internal knowledge management and retrieval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8597936"/>
                  </a:ext>
                </a:extLst>
              </a:tr>
              <a:tr h="257912">
                <a:tc vMerge="1"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1" noProof="0">
                        <a:latin typeface="Tenorite" panose="00000500000000000000" pitchFamily="2" charset="0"/>
                      </a:endParaRPr>
                    </a:p>
                  </a:txBody>
                  <a:tcPr marL="13680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Tenorite" panose="00000500000000000000" pitchFamily="2" charset="0"/>
                        </a:rPr>
                        <a:t>Creating reusable AI assistants for research or client work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6520781"/>
                  </a:ext>
                </a:extLst>
              </a:tr>
              <a:tr h="257912">
                <a:tc vMerge="1"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1" noProof="0">
                        <a:latin typeface="Tenorite" panose="00000500000000000000" pitchFamily="2" charset="0"/>
                      </a:endParaRPr>
                    </a:p>
                  </a:txBody>
                  <a:tcPr marL="13680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Tenorite" panose="00000500000000000000" pitchFamily="2" charset="0"/>
                        </a:rPr>
                        <a:t>Proposal writing or business development support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6868917"/>
                  </a:ext>
                </a:extLst>
              </a:tr>
              <a:tr h="257912">
                <a:tc vMerge="1"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1" noProof="0">
                        <a:latin typeface="Tenorite" panose="00000500000000000000" pitchFamily="2" charset="0"/>
                      </a:endParaRPr>
                    </a:p>
                  </a:txBody>
                  <a:tcPr marL="13680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Tenorite" panose="00000500000000000000" pitchFamily="2" charset="0"/>
                        </a:rPr>
                        <a:t>Using agents to monitor information, for example, competitors, categories, or news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8957436"/>
                  </a:ext>
                </a:extLst>
              </a:tr>
              <a:tr h="242124"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00" b="1" noProof="0">
                        <a:latin typeface="Tenorite" panose="00000500000000000000" pitchFamily="2" charset="0"/>
                      </a:endParaRPr>
                    </a:p>
                  </a:txBody>
                  <a:tcPr marL="13680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n-GB" sz="400" b="0" i="0" u="none" strike="noStrike" noProof="0">
                        <a:solidFill>
                          <a:srgbClr val="00000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7252127"/>
                  </a:ext>
                </a:extLst>
              </a:tr>
              <a:tr h="287070"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1" noProof="0">
                        <a:latin typeface="Tenorite" panose="00000500000000000000" pitchFamily="2" charset="0"/>
                      </a:endParaRPr>
                    </a:p>
                  </a:txBody>
                  <a:tcPr marL="13680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enorite" panose="00000500000000000000" pitchFamily="2" charset="0"/>
                        </a:rPr>
                        <a:t>Other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0100046"/>
                  </a:ext>
                </a:extLst>
              </a:tr>
              <a:tr h="309970"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1" noProof="0">
                        <a:latin typeface="Tenorite" panose="00000500000000000000" pitchFamily="2" charset="0"/>
                      </a:endParaRPr>
                    </a:p>
                  </a:txBody>
                  <a:tcPr marL="13680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GB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enorite" panose="00000500000000000000" pitchFamily="2" charset="0"/>
                        </a:rPr>
                        <a:t>Non-user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895266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36B3E5E-0927-1FA9-FFDF-47C23F7DB605}"/>
              </a:ext>
            </a:extLst>
          </p:cNvPr>
          <p:cNvSpPr txBox="1"/>
          <p:nvPr/>
        </p:nvSpPr>
        <p:spPr>
          <a:xfrm>
            <a:off x="10273252" y="6151483"/>
            <a:ext cx="1595513" cy="1488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enorite" panose="00000500000000000000" pitchFamily="2" charset="0"/>
              </a:rPr>
              <a:t>*Small base (n=31)</a:t>
            </a:r>
            <a:endParaRPr lang="en-GB" sz="1200" u="sng" noProof="0">
              <a:solidFill>
                <a:schemeClr val="accent1">
                  <a:lumMod val="75000"/>
                </a:schemeClr>
              </a:solidFill>
              <a:latin typeface="Tenorite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653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4CFB642-CC4C-8CDD-3ABA-BA216CA77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39D49E9-0435-CC23-B231-B5E132FCF460}"/>
              </a:ext>
            </a:extLst>
          </p:cNvPr>
          <p:cNvSpPr/>
          <p:nvPr/>
        </p:nvSpPr>
        <p:spPr>
          <a:xfrm>
            <a:off x="439142" y="1308772"/>
            <a:ext cx="11204125" cy="4691230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DA0445-4062-1604-973A-FA69C7C807C4}"/>
              </a:ext>
            </a:extLst>
          </p:cNvPr>
          <p:cNvSpPr txBox="1"/>
          <p:nvPr/>
        </p:nvSpPr>
        <p:spPr>
          <a:xfrm>
            <a:off x="1310031" y="6466248"/>
            <a:ext cx="8996019" cy="2250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Q16: 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Overall, how satisfied are you with the performance of AI agents for these types of tasks? </a:t>
            </a:r>
          </a:p>
          <a:p>
            <a:pPr>
              <a:lnSpc>
                <a:spcPct val="80000"/>
              </a:lnSpc>
              <a:defRPr/>
            </a:pPr>
            <a:r>
              <a:rPr kumimoji="0" lang="en-GB" sz="9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Base: </a:t>
            </a:r>
            <a:r>
              <a:rPr lang="en-IN" sz="900" b="1" u="sng"/>
              <a:t>Those who currently use or have experimented with AI agents</a:t>
            </a:r>
            <a:r>
              <a:rPr lang="en-GB" sz="900" b="1" u="sng" noProof="0">
                <a:solidFill>
                  <a:prstClr val="black"/>
                </a:solidFill>
                <a:latin typeface="Tenorite" panose="00000500000000000000" pitchFamily="2" charset="0"/>
              </a:rPr>
              <a:t> (31), </a:t>
            </a:r>
            <a:r>
              <a:rPr lang="en-GB" sz="900" b="1" noProof="0">
                <a:solidFill>
                  <a:prstClr val="black"/>
                </a:solidFill>
                <a:latin typeface="Tenorite" panose="00000500000000000000" pitchFamily="2" charset="0"/>
              </a:rPr>
              <a:t>*Asked only in Wave3</a:t>
            </a:r>
            <a:endParaRPr lang="en-GB" sz="900" u="sng" noProof="0">
              <a:solidFill>
                <a:prstClr val="black"/>
              </a:solidFill>
              <a:latin typeface="Tenorite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F54F99-94C2-DDB0-C3E6-04631C7B93E5}"/>
              </a:ext>
            </a:extLst>
          </p:cNvPr>
          <p:cNvSpPr txBox="1"/>
          <p:nvPr/>
        </p:nvSpPr>
        <p:spPr>
          <a:xfrm>
            <a:off x="406849" y="137160"/>
            <a:ext cx="11696090" cy="112902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noProof="0">
                <a:solidFill>
                  <a:srgbClr val="7F7F7F"/>
                </a:solidFill>
                <a:latin typeface="Tenorite" panose="00000500000000000000" pitchFamily="2" charset="0"/>
              </a:rPr>
              <a:t>78% AI agent users are broadly satisfied, with nearly eight in ten saying performance meets expectations; though 20% still remain neutral on performance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4313A0-DC8A-2D90-AEA3-E209DE3F9FAC}"/>
              </a:ext>
            </a:extLst>
          </p:cNvPr>
          <p:cNvSpPr txBox="1"/>
          <p:nvPr/>
        </p:nvSpPr>
        <p:spPr>
          <a:xfrm>
            <a:off x="548734" y="1408605"/>
            <a:ext cx="9095874" cy="315536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noProof="0">
                <a:solidFill>
                  <a:schemeClr val="tx1"/>
                </a:solidFill>
                <a:latin typeface="Tenorite" panose="00000500000000000000" pitchFamily="2" charset="0"/>
              </a:rPr>
              <a:t>Overall satisfaction with AI agent performance across tasks</a:t>
            </a:r>
            <a:endParaRPr lang="en-GB" noProof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8B838F-6D18-34CF-3873-8F448A0890DE}"/>
              </a:ext>
            </a:extLst>
          </p:cNvPr>
          <p:cNvSpPr txBox="1"/>
          <p:nvPr/>
        </p:nvSpPr>
        <p:spPr>
          <a:xfrm>
            <a:off x="9604779" y="6477860"/>
            <a:ext cx="1466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>
                <a:latin typeface="Tenorite" panose="00000500000000000000" pitchFamily="2" charset="0"/>
              </a:rPr>
              <a:t>For more info, visit</a:t>
            </a:r>
          </a:p>
        </p:txBody>
      </p:sp>
      <p:pic>
        <p:nvPicPr>
          <p:cNvPr id="8" name="Graphic 7" descr="World with solid fill">
            <a:hlinkClick r:id="rId2"/>
            <a:extLst>
              <a:ext uri="{FF2B5EF4-FFF2-40B4-BE49-F238E27FC236}">
                <a16:creationId xmlns:a16="http://schemas.microsoft.com/office/drawing/2014/main" id="{E1BB5FA3-CF21-CBAE-73C0-0178D5E704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4295" y="6439050"/>
            <a:ext cx="354623" cy="354623"/>
          </a:xfrm>
          <a:prstGeom prst="rect">
            <a:avLst/>
          </a:prstGeom>
          <a:effectLst/>
        </p:spPr>
      </p:pic>
      <p:sp>
        <p:nvSpPr>
          <p:cNvPr id="9" name="Freeform: Shape 8">
            <a:hlinkClick r:id="rId4"/>
            <a:extLst>
              <a:ext uri="{FF2B5EF4-FFF2-40B4-BE49-F238E27FC236}">
                <a16:creationId xmlns:a16="http://schemas.microsoft.com/office/drawing/2014/main" id="{D2F81D0E-7717-EB67-1B48-45ADB4B7A1D6}"/>
              </a:ext>
            </a:extLst>
          </p:cNvPr>
          <p:cNvSpPr/>
          <p:nvPr/>
        </p:nvSpPr>
        <p:spPr>
          <a:xfrm>
            <a:off x="11413909" y="6477861"/>
            <a:ext cx="276999" cy="276999"/>
          </a:xfrm>
          <a:custGeom>
            <a:avLst/>
            <a:gdLst>
              <a:gd name="connsiteX0" fmla="*/ 42444 w 276999"/>
              <a:gd name="connsiteY0" fmla="*/ 105157 h 276999"/>
              <a:gd name="connsiteX1" fmla="*/ 42444 w 276999"/>
              <a:gd name="connsiteY1" fmla="*/ 238527 h 276999"/>
              <a:gd name="connsiteX2" fmla="*/ 83752 w 276999"/>
              <a:gd name="connsiteY2" fmla="*/ 238527 h 276999"/>
              <a:gd name="connsiteX3" fmla="*/ 83752 w 276999"/>
              <a:gd name="connsiteY3" fmla="*/ 105157 h 276999"/>
              <a:gd name="connsiteX4" fmla="*/ 189985 w 276999"/>
              <a:gd name="connsiteY4" fmla="*/ 101083 h 276999"/>
              <a:gd name="connsiteX5" fmla="*/ 149772 w 276999"/>
              <a:gd name="connsiteY5" fmla="*/ 123122 h 276999"/>
              <a:gd name="connsiteX6" fmla="*/ 149772 w 276999"/>
              <a:gd name="connsiteY6" fmla="*/ 105157 h 276999"/>
              <a:gd name="connsiteX7" fmla="*/ 110159 w 276999"/>
              <a:gd name="connsiteY7" fmla="*/ 105157 h 276999"/>
              <a:gd name="connsiteX8" fmla="*/ 110159 w 276999"/>
              <a:gd name="connsiteY8" fmla="*/ 238527 h 276999"/>
              <a:gd name="connsiteX9" fmla="*/ 149772 w 276999"/>
              <a:gd name="connsiteY9" fmla="*/ 238527 h 276999"/>
              <a:gd name="connsiteX10" fmla="*/ 149772 w 276999"/>
              <a:gd name="connsiteY10" fmla="*/ 168516 h 276999"/>
              <a:gd name="connsiteX11" fmla="*/ 174935 w 276999"/>
              <a:gd name="connsiteY11" fmla="*/ 138594 h 276999"/>
              <a:gd name="connsiteX12" fmla="*/ 197422 w 276999"/>
              <a:gd name="connsiteY12" fmla="*/ 168516 h 276999"/>
              <a:gd name="connsiteX13" fmla="*/ 197422 w 276999"/>
              <a:gd name="connsiteY13" fmla="*/ 238527 h 276999"/>
              <a:gd name="connsiteX14" fmla="*/ 238527 w 276999"/>
              <a:gd name="connsiteY14" fmla="*/ 238527 h 276999"/>
              <a:gd name="connsiteX15" fmla="*/ 238527 w 276999"/>
              <a:gd name="connsiteY15" fmla="*/ 154086 h 276999"/>
              <a:gd name="connsiteX16" fmla="*/ 189985 w 276999"/>
              <a:gd name="connsiteY16" fmla="*/ 101083 h 276999"/>
              <a:gd name="connsiteX17" fmla="*/ 62899 w 276999"/>
              <a:gd name="connsiteY17" fmla="*/ 38472 h 276999"/>
              <a:gd name="connsiteX18" fmla="*/ 38472 w 276999"/>
              <a:gd name="connsiteY18" fmla="*/ 63083 h 276999"/>
              <a:gd name="connsiteX19" fmla="*/ 62899 w 276999"/>
              <a:gd name="connsiteY19" fmla="*/ 87694 h 276999"/>
              <a:gd name="connsiteX20" fmla="*/ 87320 w 276999"/>
              <a:gd name="connsiteY20" fmla="*/ 63083 h 276999"/>
              <a:gd name="connsiteX21" fmla="*/ 62899 w 276999"/>
              <a:gd name="connsiteY21" fmla="*/ 38472 h 276999"/>
              <a:gd name="connsiteX22" fmla="*/ 30778 w 276999"/>
              <a:gd name="connsiteY22" fmla="*/ 0 h 276999"/>
              <a:gd name="connsiteX23" fmla="*/ 246221 w 276999"/>
              <a:gd name="connsiteY23" fmla="*/ 0 h 276999"/>
              <a:gd name="connsiteX24" fmla="*/ 276999 w 276999"/>
              <a:gd name="connsiteY24" fmla="*/ 30778 h 276999"/>
              <a:gd name="connsiteX25" fmla="*/ 276999 w 276999"/>
              <a:gd name="connsiteY25" fmla="*/ 246222 h 276999"/>
              <a:gd name="connsiteX26" fmla="*/ 246221 w 276999"/>
              <a:gd name="connsiteY26" fmla="*/ 276999 h 276999"/>
              <a:gd name="connsiteX27" fmla="*/ 30778 w 276999"/>
              <a:gd name="connsiteY27" fmla="*/ 276999 h 276999"/>
              <a:gd name="connsiteX28" fmla="*/ 0 w 276999"/>
              <a:gd name="connsiteY28" fmla="*/ 246222 h 276999"/>
              <a:gd name="connsiteX29" fmla="*/ 0 w 276999"/>
              <a:gd name="connsiteY29" fmla="*/ 30778 h 276999"/>
              <a:gd name="connsiteX30" fmla="*/ 30778 w 276999"/>
              <a:gd name="connsiteY30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999" h="276999">
                <a:moveTo>
                  <a:pt x="42444" y="105157"/>
                </a:moveTo>
                <a:lnTo>
                  <a:pt x="42444" y="238527"/>
                </a:lnTo>
                <a:lnTo>
                  <a:pt x="83752" y="238527"/>
                </a:lnTo>
                <a:lnTo>
                  <a:pt x="83752" y="105157"/>
                </a:lnTo>
                <a:close/>
                <a:moveTo>
                  <a:pt x="189985" y="101083"/>
                </a:moveTo>
                <a:cubicBezTo>
                  <a:pt x="161683" y="101083"/>
                  <a:pt x="149772" y="123122"/>
                  <a:pt x="149772" y="123122"/>
                </a:cubicBezTo>
                <a:lnTo>
                  <a:pt x="149772" y="105157"/>
                </a:lnTo>
                <a:lnTo>
                  <a:pt x="110159" y="105157"/>
                </a:lnTo>
                <a:lnTo>
                  <a:pt x="110159" y="238527"/>
                </a:lnTo>
                <a:lnTo>
                  <a:pt x="149772" y="238527"/>
                </a:lnTo>
                <a:lnTo>
                  <a:pt x="149772" y="168516"/>
                </a:lnTo>
                <a:cubicBezTo>
                  <a:pt x="149772" y="149757"/>
                  <a:pt x="158407" y="138594"/>
                  <a:pt x="174935" y="138594"/>
                </a:cubicBezTo>
                <a:cubicBezTo>
                  <a:pt x="190128" y="138594"/>
                  <a:pt x="197422" y="149321"/>
                  <a:pt x="197422" y="168516"/>
                </a:cubicBezTo>
                <a:lnTo>
                  <a:pt x="197422" y="238527"/>
                </a:lnTo>
                <a:lnTo>
                  <a:pt x="238527" y="238527"/>
                </a:lnTo>
                <a:lnTo>
                  <a:pt x="238527" y="154086"/>
                </a:lnTo>
                <a:cubicBezTo>
                  <a:pt x="238527" y="118358"/>
                  <a:pt x="218274" y="101083"/>
                  <a:pt x="189985" y="101083"/>
                </a:cubicBezTo>
                <a:close/>
                <a:moveTo>
                  <a:pt x="62899" y="38472"/>
                </a:moveTo>
                <a:cubicBezTo>
                  <a:pt x="49406" y="38472"/>
                  <a:pt x="38472" y="49492"/>
                  <a:pt x="38472" y="63083"/>
                </a:cubicBezTo>
                <a:cubicBezTo>
                  <a:pt x="38472" y="76674"/>
                  <a:pt x="49406" y="87694"/>
                  <a:pt x="62899" y="87694"/>
                </a:cubicBezTo>
                <a:cubicBezTo>
                  <a:pt x="76392" y="87694"/>
                  <a:pt x="87320" y="76674"/>
                  <a:pt x="87320" y="63083"/>
                </a:cubicBezTo>
                <a:cubicBezTo>
                  <a:pt x="87320" y="49492"/>
                  <a:pt x="76392" y="38472"/>
                  <a:pt x="62899" y="38472"/>
                </a:cubicBezTo>
                <a:close/>
                <a:moveTo>
                  <a:pt x="30778" y="0"/>
                </a:moveTo>
                <a:lnTo>
                  <a:pt x="246221" y="0"/>
                </a:lnTo>
                <a:cubicBezTo>
                  <a:pt x="263219" y="0"/>
                  <a:pt x="276999" y="13780"/>
                  <a:pt x="276999" y="30778"/>
                </a:cubicBezTo>
                <a:lnTo>
                  <a:pt x="276999" y="246222"/>
                </a:lnTo>
                <a:cubicBezTo>
                  <a:pt x="276999" y="263220"/>
                  <a:pt x="263219" y="276999"/>
                  <a:pt x="246221" y="276999"/>
                </a:cubicBezTo>
                <a:lnTo>
                  <a:pt x="30778" y="276999"/>
                </a:lnTo>
                <a:cubicBezTo>
                  <a:pt x="13780" y="276999"/>
                  <a:pt x="0" y="263220"/>
                  <a:pt x="0" y="246222"/>
                </a:cubicBezTo>
                <a:lnTo>
                  <a:pt x="0" y="30778"/>
                </a:lnTo>
                <a:cubicBezTo>
                  <a:pt x="0" y="13780"/>
                  <a:pt x="13780" y="0"/>
                  <a:pt x="30778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146E13-FFA9-3582-BE18-D9BB55575013}"/>
              </a:ext>
            </a:extLst>
          </p:cNvPr>
          <p:cNvSpPr txBox="1"/>
          <p:nvPr/>
        </p:nvSpPr>
        <p:spPr>
          <a:xfrm>
            <a:off x="11698746" y="6473992"/>
            <a:ext cx="404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89C09E4-2A85-4655-B944-9586AF533737}" type="slidenum">
              <a:rPr lang="en-GB" sz="1400" b="1" noProof="0" smtClean="0">
                <a:latin typeface="Tenorite" panose="00000500000000000000" pitchFamily="2" charset="0"/>
              </a:rPr>
              <a:pPr algn="r"/>
              <a:t>20</a:t>
            </a:fld>
            <a:endParaRPr lang="en-GB" sz="1400" b="1" noProof="0">
              <a:latin typeface="Tenorite" panose="00000500000000000000" pitchFamily="2" charset="0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883BA0E-8709-F8B0-EF8F-811BED4F9D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3295379"/>
              </p:ext>
            </p:extLst>
          </p:nvPr>
        </p:nvGraphicFramePr>
        <p:xfrm>
          <a:off x="674050" y="1984309"/>
          <a:ext cx="8101240" cy="3758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32" name="Group 31">
            <a:extLst>
              <a:ext uri="{FF2B5EF4-FFF2-40B4-BE49-F238E27FC236}">
                <a16:creationId xmlns:a16="http://schemas.microsoft.com/office/drawing/2014/main" id="{167EE79B-7600-477F-81A1-EF9EDAFB0AF7}"/>
              </a:ext>
            </a:extLst>
          </p:cNvPr>
          <p:cNvGrpSpPr/>
          <p:nvPr/>
        </p:nvGrpSpPr>
        <p:grpSpPr>
          <a:xfrm>
            <a:off x="8166135" y="3173106"/>
            <a:ext cx="542014" cy="1467648"/>
            <a:chOff x="1628048" y="3122639"/>
            <a:chExt cx="542014" cy="146764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E79A916-C423-48EF-07C9-E75C08FC734E}"/>
                </a:ext>
              </a:extLst>
            </p:cNvPr>
            <p:cNvSpPr txBox="1"/>
            <p:nvPr/>
          </p:nvSpPr>
          <p:spPr>
            <a:xfrm>
              <a:off x="1628048" y="3122639"/>
              <a:ext cx="493485" cy="442674"/>
            </a:xfrm>
            <a:prstGeom prst="round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"/>
              <a:r>
                <a:rPr lang="en-GB" sz="2000" b="1" noProof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enorite" panose="00000500000000000000" pitchFamily="2" charset="0"/>
                </a:rPr>
                <a:t>3%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E02C9F3-EBAE-9A6F-026F-D9C49B0A078C}"/>
                </a:ext>
              </a:extLst>
            </p:cNvPr>
            <p:cNvCxnSpPr/>
            <p:nvPr/>
          </p:nvCxnSpPr>
          <p:spPr>
            <a:xfrm>
              <a:off x="1902542" y="3775587"/>
              <a:ext cx="0" cy="28759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7BBBEA59-BD91-0611-0ED7-843755C0AC66}"/>
                </a:ext>
              </a:extLst>
            </p:cNvPr>
            <p:cNvSpPr/>
            <p:nvPr/>
          </p:nvSpPr>
          <p:spPr>
            <a:xfrm>
              <a:off x="1770884" y="4018946"/>
              <a:ext cx="399178" cy="57134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000" noProof="0">
                  <a:solidFill>
                    <a:schemeClr val="tx1"/>
                  </a:solidFill>
                  <a:latin typeface="Tenorite" panose="00000500000000000000" pitchFamily="2" charset="0"/>
                </a:rPr>
                <a:t>Don’t know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B4C239A-0159-87DD-29AC-18207E6573F8}"/>
              </a:ext>
            </a:extLst>
          </p:cNvPr>
          <p:cNvGrpSpPr/>
          <p:nvPr/>
        </p:nvGrpSpPr>
        <p:grpSpPr>
          <a:xfrm>
            <a:off x="765085" y="2903197"/>
            <a:ext cx="723328" cy="1737557"/>
            <a:chOff x="2687307" y="2852730"/>
            <a:chExt cx="723328" cy="173755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50ABCF9-99C6-F6C5-B489-17F83CAD42D2}"/>
                </a:ext>
              </a:extLst>
            </p:cNvPr>
            <p:cNvSpPr txBox="1"/>
            <p:nvPr/>
          </p:nvSpPr>
          <p:spPr>
            <a:xfrm>
              <a:off x="2859440" y="3119578"/>
              <a:ext cx="493484" cy="442674"/>
            </a:xfrm>
            <a:prstGeom prst="round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"/>
              <a:r>
                <a:rPr lang="en-GB" sz="2000" b="1" noProof="0">
                  <a:solidFill>
                    <a:schemeClr val="bg1"/>
                  </a:solidFill>
                  <a:latin typeface="Tenorite" panose="00000500000000000000" pitchFamily="2" charset="0"/>
                </a:rPr>
                <a:t>3%</a:t>
              </a:r>
            </a:p>
          </p:txBody>
        </p:sp>
        <p:pic>
          <p:nvPicPr>
            <p:cNvPr id="18" name="Graphic 17" descr="Sad face outline with solid fill">
              <a:extLst>
                <a:ext uri="{FF2B5EF4-FFF2-40B4-BE49-F238E27FC236}">
                  <a16:creationId xmlns:a16="http://schemas.microsoft.com/office/drawing/2014/main" id="{C3587882-6B17-5826-E273-15D5AE36126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97667" y="2852730"/>
              <a:ext cx="357830" cy="357830"/>
            </a:xfrm>
            <a:prstGeom prst="rect">
              <a:avLst/>
            </a:prstGeom>
          </p:spPr>
        </p:pic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42E11BA-06A5-101F-8437-342612AA535D}"/>
                </a:ext>
              </a:extLst>
            </p:cNvPr>
            <p:cNvCxnSpPr/>
            <p:nvPr/>
          </p:nvCxnSpPr>
          <p:spPr>
            <a:xfrm>
              <a:off x="3054686" y="3775587"/>
              <a:ext cx="0" cy="287594"/>
            </a:xfrm>
            <a:prstGeom prst="line">
              <a:avLst/>
            </a:prstGeom>
            <a:ln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65177FFF-6A88-97E8-7AC4-CC83E64E83BA}"/>
                </a:ext>
              </a:extLst>
            </p:cNvPr>
            <p:cNvSpPr/>
            <p:nvPr/>
          </p:nvSpPr>
          <p:spPr>
            <a:xfrm>
              <a:off x="2687307" y="4018946"/>
              <a:ext cx="723328" cy="57134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000" noProof="0">
                  <a:solidFill>
                    <a:schemeClr val="tx1"/>
                  </a:solidFill>
                  <a:latin typeface="Tenorite" panose="00000500000000000000" pitchFamily="2" charset="0"/>
                </a:rPr>
                <a:t>Quite dissatisfied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B4A458E-5E24-B819-3F84-901BE3CBB3E0}"/>
              </a:ext>
            </a:extLst>
          </p:cNvPr>
          <p:cNvGrpSpPr/>
          <p:nvPr/>
        </p:nvGrpSpPr>
        <p:grpSpPr>
          <a:xfrm>
            <a:off x="1417126" y="2903197"/>
            <a:ext cx="1108076" cy="1753873"/>
            <a:chOff x="5193406" y="2852730"/>
            <a:chExt cx="1108076" cy="175387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53C2D06-05C6-2442-6875-34319075098A}"/>
                </a:ext>
              </a:extLst>
            </p:cNvPr>
            <p:cNvSpPr txBox="1"/>
            <p:nvPr/>
          </p:nvSpPr>
          <p:spPr>
            <a:xfrm>
              <a:off x="5467529" y="3119578"/>
              <a:ext cx="628471" cy="442674"/>
            </a:xfrm>
            <a:prstGeom prst="round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"/>
              <a:r>
                <a:rPr lang="en-GB" sz="2000" b="1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norite" panose="00000500000000000000" pitchFamily="2" charset="0"/>
                </a:rPr>
                <a:t>19%</a:t>
              </a:r>
            </a:p>
          </p:txBody>
        </p:sp>
        <p:pic>
          <p:nvPicPr>
            <p:cNvPr id="20" name="Graphic 19" descr="Expressionless face outline with solid fill">
              <a:extLst>
                <a:ext uri="{FF2B5EF4-FFF2-40B4-BE49-F238E27FC236}">
                  <a16:creationId xmlns:a16="http://schemas.microsoft.com/office/drawing/2014/main" id="{441FAB2B-03A3-DB1F-1AEF-95682789FD4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5569343" y="2852730"/>
              <a:ext cx="357830" cy="357830"/>
            </a:xfrm>
            <a:prstGeom prst="rect">
              <a:avLst/>
            </a:prstGeom>
          </p:spPr>
        </p:pic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3FC21FA-D07C-E9C1-3DD0-1714BB5E34ED}"/>
                </a:ext>
              </a:extLst>
            </p:cNvPr>
            <p:cNvCxnSpPr/>
            <p:nvPr/>
          </p:nvCxnSpPr>
          <p:spPr>
            <a:xfrm>
              <a:off x="5747444" y="3775587"/>
              <a:ext cx="0" cy="287594"/>
            </a:xfrm>
            <a:prstGeom prst="line">
              <a:avLst/>
            </a:prstGeom>
            <a:ln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C0AB43B8-E764-FE65-B41B-1822ACB6EA25}"/>
                </a:ext>
              </a:extLst>
            </p:cNvPr>
            <p:cNvSpPr/>
            <p:nvPr/>
          </p:nvSpPr>
          <p:spPr>
            <a:xfrm>
              <a:off x="5193406" y="4035262"/>
              <a:ext cx="1108076" cy="57134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000" noProof="0">
                  <a:solidFill>
                    <a:schemeClr val="tx1"/>
                  </a:solidFill>
                  <a:latin typeface="Tenorite" panose="00000500000000000000" pitchFamily="2" charset="0"/>
                </a:rPr>
                <a:t>Neither satisfied nor dissatisfied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0823FEE-036D-EBD2-384C-97A75086E8BF}"/>
              </a:ext>
            </a:extLst>
          </p:cNvPr>
          <p:cNvGrpSpPr/>
          <p:nvPr/>
        </p:nvGrpSpPr>
        <p:grpSpPr>
          <a:xfrm>
            <a:off x="4618558" y="2903197"/>
            <a:ext cx="1325635" cy="1737557"/>
            <a:chOff x="7768556" y="2852730"/>
            <a:chExt cx="1325635" cy="173755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8B19967-7EFA-1B90-4231-F8F44AEB1FF6}"/>
                </a:ext>
              </a:extLst>
            </p:cNvPr>
            <p:cNvSpPr txBox="1"/>
            <p:nvPr/>
          </p:nvSpPr>
          <p:spPr>
            <a:xfrm>
              <a:off x="8139382" y="3119578"/>
              <a:ext cx="635934" cy="442674"/>
            </a:xfrm>
            <a:prstGeom prst="round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"/>
              <a:r>
                <a:rPr lang="en-GB" sz="2000" b="1" noProof="0">
                  <a:solidFill>
                    <a:schemeClr val="bg1"/>
                  </a:solidFill>
                  <a:latin typeface="Tenorite" panose="00000500000000000000" pitchFamily="2" charset="0"/>
                </a:rPr>
                <a:t>71%</a:t>
              </a:r>
            </a:p>
          </p:txBody>
        </p:sp>
        <p:pic>
          <p:nvPicPr>
            <p:cNvPr id="22" name="Graphic 21" descr="Smiling face outline with solid fill">
              <a:extLst>
                <a:ext uri="{FF2B5EF4-FFF2-40B4-BE49-F238E27FC236}">
                  <a16:creationId xmlns:a16="http://schemas.microsoft.com/office/drawing/2014/main" id="{BB1307C8-8619-0B30-A286-6056880D7BD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8253913" y="2852730"/>
              <a:ext cx="357830" cy="357830"/>
            </a:xfrm>
            <a:prstGeom prst="rect">
              <a:avLst/>
            </a:prstGeom>
          </p:spPr>
        </p:pic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6528AEB-2DD1-F7FA-4DB2-239268A66915}"/>
                </a:ext>
              </a:extLst>
            </p:cNvPr>
            <p:cNvCxnSpPr/>
            <p:nvPr/>
          </p:nvCxnSpPr>
          <p:spPr>
            <a:xfrm>
              <a:off x="8431374" y="3775587"/>
              <a:ext cx="0" cy="287594"/>
            </a:xfrm>
            <a:prstGeom prst="line">
              <a:avLst/>
            </a:prstGeom>
            <a:ln>
              <a:solidFill>
                <a:srgbClr val="92D05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946A66B1-8A8E-7B25-7292-43A4E253F5BA}"/>
                </a:ext>
              </a:extLst>
            </p:cNvPr>
            <p:cNvSpPr/>
            <p:nvPr/>
          </p:nvSpPr>
          <p:spPr>
            <a:xfrm>
              <a:off x="7768556" y="4018946"/>
              <a:ext cx="1325635" cy="57134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000" noProof="0">
                  <a:solidFill>
                    <a:schemeClr val="tx1"/>
                  </a:solidFill>
                  <a:latin typeface="Tenorite" panose="00000500000000000000" pitchFamily="2" charset="0"/>
                </a:rPr>
                <a:t>Quite satisfied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7D75790-BCEC-6665-7EFC-490E39A80197}"/>
              </a:ext>
            </a:extLst>
          </p:cNvPr>
          <p:cNvGrpSpPr/>
          <p:nvPr/>
        </p:nvGrpSpPr>
        <p:grpSpPr>
          <a:xfrm>
            <a:off x="7736850" y="2906258"/>
            <a:ext cx="720971" cy="1734496"/>
            <a:chOff x="9372138" y="2852730"/>
            <a:chExt cx="720971" cy="173449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9FB8C9F-D81F-7EFB-5B81-E410ECC3AA5B}"/>
                </a:ext>
              </a:extLst>
            </p:cNvPr>
            <p:cNvSpPr txBox="1"/>
            <p:nvPr/>
          </p:nvSpPr>
          <p:spPr>
            <a:xfrm>
              <a:off x="9543279" y="3119578"/>
              <a:ext cx="493485" cy="442674"/>
            </a:xfrm>
            <a:prstGeom prst="round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"/>
              <a:r>
                <a:rPr lang="en-GB" sz="2000" b="1" noProof="0">
                  <a:solidFill>
                    <a:schemeClr val="bg1"/>
                  </a:solidFill>
                  <a:latin typeface="Tenorite" panose="00000500000000000000" pitchFamily="2" charset="0"/>
                </a:rPr>
                <a:t>7%</a:t>
              </a:r>
            </a:p>
          </p:txBody>
        </p:sp>
        <p:pic>
          <p:nvPicPr>
            <p:cNvPr id="24" name="Graphic 23" descr="Smiling face outline with solid fill">
              <a:extLst>
                <a:ext uri="{FF2B5EF4-FFF2-40B4-BE49-F238E27FC236}">
                  <a16:creationId xmlns:a16="http://schemas.microsoft.com/office/drawing/2014/main" id="{EE7F91FD-0C9A-6040-EFCA-0F9E81FE8A5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9586586" y="2852730"/>
              <a:ext cx="357830" cy="357830"/>
            </a:xfrm>
            <a:prstGeom prst="rect">
              <a:avLst/>
            </a:prstGeom>
          </p:spPr>
        </p:pic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55A40F0-D97F-CF24-915D-0F6AB5A61FE1}"/>
                </a:ext>
              </a:extLst>
            </p:cNvPr>
            <p:cNvCxnSpPr/>
            <p:nvPr/>
          </p:nvCxnSpPr>
          <p:spPr>
            <a:xfrm>
              <a:off x="9757008" y="3771173"/>
              <a:ext cx="0" cy="287594"/>
            </a:xfrm>
            <a:prstGeom prst="line">
              <a:avLst/>
            </a:prstGeom>
            <a:ln>
              <a:solidFill>
                <a:srgbClr val="00B05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DAC8DC4D-1510-33EB-6EA6-3528B90F7F82}"/>
                </a:ext>
              </a:extLst>
            </p:cNvPr>
            <p:cNvSpPr/>
            <p:nvPr/>
          </p:nvSpPr>
          <p:spPr>
            <a:xfrm>
              <a:off x="9372138" y="4015885"/>
              <a:ext cx="720971" cy="57134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000" noProof="0">
                  <a:solidFill>
                    <a:schemeClr val="tx1"/>
                  </a:solidFill>
                  <a:latin typeface="Tenorite" panose="00000500000000000000" pitchFamily="2" charset="0"/>
                </a:rPr>
                <a:t>Very satisfied</a:t>
              </a:r>
            </a:p>
          </p:txBody>
        </p:sp>
      </p:grpSp>
      <p:sp>
        <p:nvSpPr>
          <p:cNvPr id="46" name="Rectangle: Top Corners Rounded 45">
            <a:extLst>
              <a:ext uri="{FF2B5EF4-FFF2-40B4-BE49-F238E27FC236}">
                <a16:creationId xmlns:a16="http://schemas.microsoft.com/office/drawing/2014/main" id="{4C129873-8FC3-E86C-B18C-0576A1FDB28B}"/>
              </a:ext>
            </a:extLst>
          </p:cNvPr>
          <p:cNvSpPr/>
          <p:nvPr/>
        </p:nvSpPr>
        <p:spPr>
          <a:xfrm rot="5400000">
            <a:off x="8253023" y="2494387"/>
            <a:ext cx="4691231" cy="2320001"/>
          </a:xfrm>
          <a:prstGeom prst="round2SameRect">
            <a:avLst>
              <a:gd name="adj1" fmla="val 7043"/>
              <a:gd name="adj2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E4D9C8B5-0CA8-0B52-F78A-BA02C054208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433988" y="2266336"/>
            <a:ext cx="2324652" cy="3664973"/>
          </a:xfrm>
          <a:prstGeom prst="rect">
            <a:avLst/>
          </a:prstGeom>
        </p:spPr>
      </p:pic>
      <p:sp>
        <p:nvSpPr>
          <p:cNvPr id="50" name="Parallelogram 49">
            <a:extLst>
              <a:ext uri="{FF2B5EF4-FFF2-40B4-BE49-F238E27FC236}">
                <a16:creationId xmlns:a16="http://schemas.microsoft.com/office/drawing/2014/main" id="{EF4C4A01-7ED0-D650-A412-7032EC7CF383}"/>
              </a:ext>
            </a:extLst>
          </p:cNvPr>
          <p:cNvSpPr/>
          <p:nvPr/>
        </p:nvSpPr>
        <p:spPr>
          <a:xfrm flipV="1">
            <a:off x="10189845" y="4854922"/>
            <a:ext cx="476250" cy="187115"/>
          </a:xfrm>
          <a:prstGeom prst="parallelogram">
            <a:avLst>
              <a:gd name="adj" fmla="val 3430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55971163-4490-B927-85B4-87408167009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alphaModFix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71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>
            <a:fillRect/>
          </a:stretch>
        </p:blipFill>
        <p:spPr>
          <a:xfrm>
            <a:off x="10211910" y="4834465"/>
            <a:ext cx="309584" cy="114014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76EFA6C6-8A96-14F4-76FB-1CC277630ED2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52"/>
          <a:stretch>
            <a:fillRect/>
          </a:stretch>
        </p:blipFill>
        <p:spPr>
          <a:xfrm>
            <a:off x="10343916" y="4907929"/>
            <a:ext cx="252398" cy="8940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B2B8FBD-90A7-8401-6344-B11F7B08B3C4}"/>
              </a:ext>
            </a:extLst>
          </p:cNvPr>
          <p:cNvSpPr txBox="1"/>
          <p:nvPr/>
        </p:nvSpPr>
        <p:spPr>
          <a:xfrm>
            <a:off x="8009266" y="5813724"/>
            <a:ext cx="1595513" cy="1488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enorite" panose="00000500000000000000" pitchFamily="2" charset="0"/>
              </a:rPr>
              <a:t>*Small base (n=31)</a:t>
            </a:r>
            <a:endParaRPr lang="en-GB" sz="1200" u="sng" noProof="0">
              <a:solidFill>
                <a:schemeClr val="accent1">
                  <a:lumMod val="75000"/>
                </a:schemeClr>
              </a:solidFill>
              <a:latin typeface="Tenorite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392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6AA245F-CBB2-6698-E47B-337C951A6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47439BF-4F2A-F3E1-3462-29529FF71EE2}"/>
              </a:ext>
            </a:extLst>
          </p:cNvPr>
          <p:cNvSpPr/>
          <p:nvPr/>
        </p:nvSpPr>
        <p:spPr>
          <a:xfrm>
            <a:off x="439142" y="1239945"/>
            <a:ext cx="11204125" cy="4691230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8EDFAA-5D39-C429-F288-3F133F84D5EA}"/>
              </a:ext>
            </a:extLst>
          </p:cNvPr>
          <p:cNvSpPr txBox="1"/>
          <p:nvPr/>
        </p:nvSpPr>
        <p:spPr>
          <a:xfrm>
            <a:off x="1310031" y="6466248"/>
            <a:ext cx="8996019" cy="2250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Q17a: 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How do you typically access or build AI agents? </a:t>
            </a:r>
          </a:p>
          <a:p>
            <a:pPr>
              <a:lnSpc>
                <a:spcPct val="80000"/>
              </a:lnSpc>
              <a:defRPr/>
            </a:pPr>
            <a:r>
              <a:rPr kumimoji="0" lang="en-GB" sz="9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Base: </a:t>
            </a:r>
            <a:r>
              <a:rPr lang="en-IN" sz="900" b="1" u="sng"/>
              <a:t>Those who currently use or have experimented with AI agents</a:t>
            </a:r>
            <a:r>
              <a:rPr lang="en-GB" sz="900" b="1" u="sng" noProof="0">
                <a:solidFill>
                  <a:prstClr val="black"/>
                </a:solidFill>
                <a:latin typeface="Tenorite" panose="00000500000000000000" pitchFamily="2" charset="0"/>
              </a:rPr>
              <a:t> (31), </a:t>
            </a:r>
            <a:r>
              <a:rPr lang="en-GB" sz="900" b="1" noProof="0">
                <a:solidFill>
                  <a:prstClr val="black"/>
                </a:solidFill>
                <a:latin typeface="Tenorite" panose="00000500000000000000" pitchFamily="2" charset="0"/>
              </a:rPr>
              <a:t>*Asked only in Wave3</a:t>
            </a:r>
            <a:endParaRPr lang="en-GB" sz="900" u="sng" noProof="0">
              <a:solidFill>
                <a:prstClr val="black"/>
              </a:solidFill>
              <a:latin typeface="Tenorite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D09387-75B4-EBD1-6474-4D3B2DF0C0B5}"/>
              </a:ext>
            </a:extLst>
          </p:cNvPr>
          <p:cNvSpPr txBox="1"/>
          <p:nvPr/>
        </p:nvSpPr>
        <p:spPr>
          <a:xfrm>
            <a:off x="406849" y="137160"/>
            <a:ext cx="11696090" cy="78431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Tenorite" panose="00000500000000000000" pitchFamily="2" charset="0"/>
              </a:rPr>
              <a:t>General AI tools are the primary way AI agent users access AI agents, with 45% customizing them using prompts or knowledge bases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BA6E63-D32E-16C5-CBC9-09D6FC8A222D}"/>
              </a:ext>
            </a:extLst>
          </p:cNvPr>
          <p:cNvSpPr txBox="1"/>
          <p:nvPr/>
        </p:nvSpPr>
        <p:spPr>
          <a:xfrm>
            <a:off x="548734" y="1339778"/>
            <a:ext cx="9095874" cy="315536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noProof="0">
                <a:solidFill>
                  <a:schemeClr val="tx1"/>
                </a:solidFill>
                <a:latin typeface="Tenorite" panose="00000500000000000000" pitchFamily="2" charset="0"/>
              </a:rPr>
              <a:t>Methods used to access or build AI agents</a:t>
            </a:r>
            <a:endParaRPr lang="en-GB" noProof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78F000-9ECB-7587-874B-46EC66F3F52A}"/>
              </a:ext>
            </a:extLst>
          </p:cNvPr>
          <p:cNvSpPr txBox="1"/>
          <p:nvPr/>
        </p:nvSpPr>
        <p:spPr>
          <a:xfrm>
            <a:off x="9604779" y="6477860"/>
            <a:ext cx="1466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>
                <a:latin typeface="Tenorite" panose="00000500000000000000" pitchFamily="2" charset="0"/>
              </a:rPr>
              <a:t>For more info, visit</a:t>
            </a:r>
          </a:p>
        </p:txBody>
      </p:sp>
      <p:pic>
        <p:nvPicPr>
          <p:cNvPr id="8" name="Graphic 7" descr="World with solid fill">
            <a:hlinkClick r:id="rId2"/>
            <a:extLst>
              <a:ext uri="{FF2B5EF4-FFF2-40B4-BE49-F238E27FC236}">
                <a16:creationId xmlns:a16="http://schemas.microsoft.com/office/drawing/2014/main" id="{1A3178D8-A7C6-B105-885F-4AAA0FDB3C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4295" y="6439050"/>
            <a:ext cx="354623" cy="354623"/>
          </a:xfrm>
          <a:prstGeom prst="rect">
            <a:avLst/>
          </a:prstGeom>
          <a:effectLst/>
        </p:spPr>
      </p:pic>
      <p:sp>
        <p:nvSpPr>
          <p:cNvPr id="9" name="Freeform: Shape 8">
            <a:hlinkClick r:id="rId4"/>
            <a:extLst>
              <a:ext uri="{FF2B5EF4-FFF2-40B4-BE49-F238E27FC236}">
                <a16:creationId xmlns:a16="http://schemas.microsoft.com/office/drawing/2014/main" id="{8C01AA42-878C-B9A2-C48F-4D71970DAEE0}"/>
              </a:ext>
            </a:extLst>
          </p:cNvPr>
          <p:cNvSpPr/>
          <p:nvPr/>
        </p:nvSpPr>
        <p:spPr>
          <a:xfrm>
            <a:off x="11413909" y="6477861"/>
            <a:ext cx="276999" cy="276999"/>
          </a:xfrm>
          <a:custGeom>
            <a:avLst/>
            <a:gdLst>
              <a:gd name="connsiteX0" fmla="*/ 42444 w 276999"/>
              <a:gd name="connsiteY0" fmla="*/ 105157 h 276999"/>
              <a:gd name="connsiteX1" fmla="*/ 42444 w 276999"/>
              <a:gd name="connsiteY1" fmla="*/ 238527 h 276999"/>
              <a:gd name="connsiteX2" fmla="*/ 83752 w 276999"/>
              <a:gd name="connsiteY2" fmla="*/ 238527 h 276999"/>
              <a:gd name="connsiteX3" fmla="*/ 83752 w 276999"/>
              <a:gd name="connsiteY3" fmla="*/ 105157 h 276999"/>
              <a:gd name="connsiteX4" fmla="*/ 189985 w 276999"/>
              <a:gd name="connsiteY4" fmla="*/ 101083 h 276999"/>
              <a:gd name="connsiteX5" fmla="*/ 149772 w 276999"/>
              <a:gd name="connsiteY5" fmla="*/ 123122 h 276999"/>
              <a:gd name="connsiteX6" fmla="*/ 149772 w 276999"/>
              <a:gd name="connsiteY6" fmla="*/ 105157 h 276999"/>
              <a:gd name="connsiteX7" fmla="*/ 110159 w 276999"/>
              <a:gd name="connsiteY7" fmla="*/ 105157 h 276999"/>
              <a:gd name="connsiteX8" fmla="*/ 110159 w 276999"/>
              <a:gd name="connsiteY8" fmla="*/ 238527 h 276999"/>
              <a:gd name="connsiteX9" fmla="*/ 149772 w 276999"/>
              <a:gd name="connsiteY9" fmla="*/ 238527 h 276999"/>
              <a:gd name="connsiteX10" fmla="*/ 149772 w 276999"/>
              <a:gd name="connsiteY10" fmla="*/ 168516 h 276999"/>
              <a:gd name="connsiteX11" fmla="*/ 174935 w 276999"/>
              <a:gd name="connsiteY11" fmla="*/ 138594 h 276999"/>
              <a:gd name="connsiteX12" fmla="*/ 197422 w 276999"/>
              <a:gd name="connsiteY12" fmla="*/ 168516 h 276999"/>
              <a:gd name="connsiteX13" fmla="*/ 197422 w 276999"/>
              <a:gd name="connsiteY13" fmla="*/ 238527 h 276999"/>
              <a:gd name="connsiteX14" fmla="*/ 238527 w 276999"/>
              <a:gd name="connsiteY14" fmla="*/ 238527 h 276999"/>
              <a:gd name="connsiteX15" fmla="*/ 238527 w 276999"/>
              <a:gd name="connsiteY15" fmla="*/ 154086 h 276999"/>
              <a:gd name="connsiteX16" fmla="*/ 189985 w 276999"/>
              <a:gd name="connsiteY16" fmla="*/ 101083 h 276999"/>
              <a:gd name="connsiteX17" fmla="*/ 62899 w 276999"/>
              <a:gd name="connsiteY17" fmla="*/ 38472 h 276999"/>
              <a:gd name="connsiteX18" fmla="*/ 38472 w 276999"/>
              <a:gd name="connsiteY18" fmla="*/ 63083 h 276999"/>
              <a:gd name="connsiteX19" fmla="*/ 62899 w 276999"/>
              <a:gd name="connsiteY19" fmla="*/ 87694 h 276999"/>
              <a:gd name="connsiteX20" fmla="*/ 87320 w 276999"/>
              <a:gd name="connsiteY20" fmla="*/ 63083 h 276999"/>
              <a:gd name="connsiteX21" fmla="*/ 62899 w 276999"/>
              <a:gd name="connsiteY21" fmla="*/ 38472 h 276999"/>
              <a:gd name="connsiteX22" fmla="*/ 30778 w 276999"/>
              <a:gd name="connsiteY22" fmla="*/ 0 h 276999"/>
              <a:gd name="connsiteX23" fmla="*/ 246221 w 276999"/>
              <a:gd name="connsiteY23" fmla="*/ 0 h 276999"/>
              <a:gd name="connsiteX24" fmla="*/ 276999 w 276999"/>
              <a:gd name="connsiteY24" fmla="*/ 30778 h 276999"/>
              <a:gd name="connsiteX25" fmla="*/ 276999 w 276999"/>
              <a:gd name="connsiteY25" fmla="*/ 246222 h 276999"/>
              <a:gd name="connsiteX26" fmla="*/ 246221 w 276999"/>
              <a:gd name="connsiteY26" fmla="*/ 276999 h 276999"/>
              <a:gd name="connsiteX27" fmla="*/ 30778 w 276999"/>
              <a:gd name="connsiteY27" fmla="*/ 276999 h 276999"/>
              <a:gd name="connsiteX28" fmla="*/ 0 w 276999"/>
              <a:gd name="connsiteY28" fmla="*/ 246222 h 276999"/>
              <a:gd name="connsiteX29" fmla="*/ 0 w 276999"/>
              <a:gd name="connsiteY29" fmla="*/ 30778 h 276999"/>
              <a:gd name="connsiteX30" fmla="*/ 30778 w 276999"/>
              <a:gd name="connsiteY30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999" h="276999">
                <a:moveTo>
                  <a:pt x="42444" y="105157"/>
                </a:moveTo>
                <a:lnTo>
                  <a:pt x="42444" y="238527"/>
                </a:lnTo>
                <a:lnTo>
                  <a:pt x="83752" y="238527"/>
                </a:lnTo>
                <a:lnTo>
                  <a:pt x="83752" y="105157"/>
                </a:lnTo>
                <a:close/>
                <a:moveTo>
                  <a:pt x="189985" y="101083"/>
                </a:moveTo>
                <a:cubicBezTo>
                  <a:pt x="161683" y="101083"/>
                  <a:pt x="149772" y="123122"/>
                  <a:pt x="149772" y="123122"/>
                </a:cubicBezTo>
                <a:lnTo>
                  <a:pt x="149772" y="105157"/>
                </a:lnTo>
                <a:lnTo>
                  <a:pt x="110159" y="105157"/>
                </a:lnTo>
                <a:lnTo>
                  <a:pt x="110159" y="238527"/>
                </a:lnTo>
                <a:lnTo>
                  <a:pt x="149772" y="238527"/>
                </a:lnTo>
                <a:lnTo>
                  <a:pt x="149772" y="168516"/>
                </a:lnTo>
                <a:cubicBezTo>
                  <a:pt x="149772" y="149757"/>
                  <a:pt x="158407" y="138594"/>
                  <a:pt x="174935" y="138594"/>
                </a:cubicBezTo>
                <a:cubicBezTo>
                  <a:pt x="190128" y="138594"/>
                  <a:pt x="197422" y="149321"/>
                  <a:pt x="197422" y="168516"/>
                </a:cubicBezTo>
                <a:lnTo>
                  <a:pt x="197422" y="238527"/>
                </a:lnTo>
                <a:lnTo>
                  <a:pt x="238527" y="238527"/>
                </a:lnTo>
                <a:lnTo>
                  <a:pt x="238527" y="154086"/>
                </a:lnTo>
                <a:cubicBezTo>
                  <a:pt x="238527" y="118358"/>
                  <a:pt x="218274" y="101083"/>
                  <a:pt x="189985" y="101083"/>
                </a:cubicBezTo>
                <a:close/>
                <a:moveTo>
                  <a:pt x="62899" y="38472"/>
                </a:moveTo>
                <a:cubicBezTo>
                  <a:pt x="49406" y="38472"/>
                  <a:pt x="38472" y="49492"/>
                  <a:pt x="38472" y="63083"/>
                </a:cubicBezTo>
                <a:cubicBezTo>
                  <a:pt x="38472" y="76674"/>
                  <a:pt x="49406" y="87694"/>
                  <a:pt x="62899" y="87694"/>
                </a:cubicBezTo>
                <a:cubicBezTo>
                  <a:pt x="76392" y="87694"/>
                  <a:pt x="87320" y="76674"/>
                  <a:pt x="87320" y="63083"/>
                </a:cubicBezTo>
                <a:cubicBezTo>
                  <a:pt x="87320" y="49492"/>
                  <a:pt x="76392" y="38472"/>
                  <a:pt x="62899" y="38472"/>
                </a:cubicBezTo>
                <a:close/>
                <a:moveTo>
                  <a:pt x="30778" y="0"/>
                </a:moveTo>
                <a:lnTo>
                  <a:pt x="246221" y="0"/>
                </a:lnTo>
                <a:cubicBezTo>
                  <a:pt x="263219" y="0"/>
                  <a:pt x="276999" y="13780"/>
                  <a:pt x="276999" y="30778"/>
                </a:cubicBezTo>
                <a:lnTo>
                  <a:pt x="276999" y="246222"/>
                </a:lnTo>
                <a:cubicBezTo>
                  <a:pt x="276999" y="263220"/>
                  <a:pt x="263219" y="276999"/>
                  <a:pt x="246221" y="276999"/>
                </a:cubicBezTo>
                <a:lnTo>
                  <a:pt x="30778" y="276999"/>
                </a:lnTo>
                <a:cubicBezTo>
                  <a:pt x="13780" y="276999"/>
                  <a:pt x="0" y="263220"/>
                  <a:pt x="0" y="246222"/>
                </a:cubicBezTo>
                <a:lnTo>
                  <a:pt x="0" y="30778"/>
                </a:lnTo>
                <a:cubicBezTo>
                  <a:pt x="0" y="13780"/>
                  <a:pt x="13780" y="0"/>
                  <a:pt x="30778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13A177-1EF3-E312-E989-394E9F810047}"/>
              </a:ext>
            </a:extLst>
          </p:cNvPr>
          <p:cNvSpPr txBox="1"/>
          <p:nvPr/>
        </p:nvSpPr>
        <p:spPr>
          <a:xfrm>
            <a:off x="11698746" y="6473992"/>
            <a:ext cx="404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89C09E4-2A85-4655-B944-9586AF533737}" type="slidenum">
              <a:rPr lang="en-GB" sz="1400" b="1" noProof="0" smtClean="0">
                <a:latin typeface="Tenorite" panose="00000500000000000000" pitchFamily="2" charset="0"/>
              </a:rPr>
              <a:pPr algn="r"/>
              <a:t>21</a:t>
            </a:fld>
            <a:endParaRPr lang="en-GB" sz="1400" b="1" noProof="0">
              <a:latin typeface="Tenorite" panose="00000500000000000000" pitchFamily="2" charset="0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85C7E613-F35C-9D4A-5BCF-757E10121A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1387315"/>
              </p:ext>
            </p:extLst>
          </p:nvPr>
        </p:nvGraphicFramePr>
        <p:xfrm>
          <a:off x="548733" y="1747772"/>
          <a:ext cx="10865176" cy="4275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15846EA6-B559-7CE2-34BD-04C20CD3C318}"/>
              </a:ext>
            </a:extLst>
          </p:cNvPr>
          <p:cNvSpPr txBox="1"/>
          <p:nvPr/>
        </p:nvSpPr>
        <p:spPr>
          <a:xfrm>
            <a:off x="10157345" y="5618055"/>
            <a:ext cx="1595513" cy="1488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enorite" panose="00000500000000000000" pitchFamily="2" charset="0"/>
              </a:rPr>
              <a:t>*Small base (n=31)</a:t>
            </a:r>
            <a:endParaRPr lang="en-GB" sz="1200" u="sng" noProof="0">
              <a:solidFill>
                <a:schemeClr val="accent1">
                  <a:lumMod val="75000"/>
                </a:schemeClr>
              </a:solidFill>
              <a:latin typeface="Tenorite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821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FD9AEF7-4A9C-B331-C756-99BF21252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720936-70D6-B85F-950C-5D21921552A0}"/>
              </a:ext>
            </a:extLst>
          </p:cNvPr>
          <p:cNvSpPr/>
          <p:nvPr/>
        </p:nvSpPr>
        <p:spPr>
          <a:xfrm>
            <a:off x="439142" y="1190786"/>
            <a:ext cx="11204125" cy="4691230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A5ED87-919E-C481-FDA5-40081421F1E0}"/>
              </a:ext>
            </a:extLst>
          </p:cNvPr>
          <p:cNvSpPr txBox="1"/>
          <p:nvPr/>
        </p:nvSpPr>
        <p:spPr>
          <a:xfrm>
            <a:off x="1310031" y="6466248"/>
            <a:ext cx="8996019" cy="2250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Q1</a:t>
            </a:r>
            <a:r>
              <a:rPr lang="en-GB" sz="900" b="1" noProof="0">
                <a:solidFill>
                  <a:prstClr val="black"/>
                </a:solidFill>
                <a:latin typeface="Tenorite" panose="00000500000000000000" pitchFamily="2" charset="0"/>
              </a:rPr>
              <a:t>7b</a:t>
            </a: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: 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Over the next 12 months, how do you expect your use of AI agents to change in each of the following areas? </a:t>
            </a:r>
          </a:p>
          <a:p>
            <a:pPr>
              <a:lnSpc>
                <a:spcPct val="80000"/>
              </a:lnSpc>
              <a:defRPr/>
            </a:pPr>
            <a:r>
              <a:rPr kumimoji="0" lang="en-GB" sz="9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Base: </a:t>
            </a:r>
            <a:r>
              <a:rPr lang="en-IN" sz="900" b="1" u="sng"/>
              <a:t>Those who currently use or have experimented with AI agents </a:t>
            </a:r>
            <a:r>
              <a:rPr lang="en-GB" sz="900" b="1" u="sng" noProof="0">
                <a:solidFill>
                  <a:prstClr val="black"/>
                </a:solidFill>
                <a:latin typeface="Tenorite" panose="00000500000000000000" pitchFamily="2" charset="0"/>
              </a:rPr>
              <a:t>(31), </a:t>
            </a:r>
            <a:r>
              <a:rPr lang="en-GB" sz="900" b="1" noProof="0">
                <a:solidFill>
                  <a:prstClr val="black"/>
                </a:solidFill>
                <a:latin typeface="Tenorite" panose="00000500000000000000" pitchFamily="2" charset="0"/>
              </a:rPr>
              <a:t>*Asked only in Wave3</a:t>
            </a:r>
            <a:endParaRPr lang="en-GB" sz="900" u="sng" noProof="0">
              <a:solidFill>
                <a:prstClr val="black"/>
              </a:solidFill>
              <a:latin typeface="Tenorite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E8783F-BA49-4FF5-DBFF-0600C206E58E}"/>
              </a:ext>
            </a:extLst>
          </p:cNvPr>
          <p:cNvSpPr txBox="1"/>
          <p:nvPr/>
        </p:nvSpPr>
        <p:spPr>
          <a:xfrm>
            <a:off x="406849" y="137160"/>
            <a:ext cx="11696090" cy="78431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Tenorite" panose="00000500000000000000" pitchFamily="2" charset="0"/>
              </a:rPr>
              <a:t>Among AI agent users, individual agents remain the primary way of working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CF08F5-5ACB-9CDE-26D6-E7D5AD6987F9}"/>
              </a:ext>
            </a:extLst>
          </p:cNvPr>
          <p:cNvSpPr txBox="1"/>
          <p:nvPr/>
        </p:nvSpPr>
        <p:spPr>
          <a:xfrm>
            <a:off x="548734" y="1290619"/>
            <a:ext cx="9095874" cy="315536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noProof="0">
                <a:solidFill>
                  <a:schemeClr val="tx1"/>
                </a:solidFill>
                <a:latin typeface="Tenorite" panose="00000500000000000000" pitchFamily="2" charset="0"/>
              </a:rPr>
              <a:t>Typical workflow and operation of AI agents</a:t>
            </a:r>
            <a:endParaRPr lang="en-GB" noProof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D8F81A-0485-962F-9029-9E80A762F217}"/>
              </a:ext>
            </a:extLst>
          </p:cNvPr>
          <p:cNvSpPr txBox="1"/>
          <p:nvPr/>
        </p:nvSpPr>
        <p:spPr>
          <a:xfrm>
            <a:off x="9604779" y="6477860"/>
            <a:ext cx="1466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>
                <a:latin typeface="Tenorite" panose="00000500000000000000" pitchFamily="2" charset="0"/>
              </a:rPr>
              <a:t>For more info, visit</a:t>
            </a:r>
          </a:p>
        </p:txBody>
      </p:sp>
      <p:pic>
        <p:nvPicPr>
          <p:cNvPr id="8" name="Graphic 7" descr="World with solid fill">
            <a:hlinkClick r:id="rId2"/>
            <a:extLst>
              <a:ext uri="{FF2B5EF4-FFF2-40B4-BE49-F238E27FC236}">
                <a16:creationId xmlns:a16="http://schemas.microsoft.com/office/drawing/2014/main" id="{A1C0C172-ABE0-905E-32A4-4839BC1251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4295" y="6439050"/>
            <a:ext cx="354623" cy="354623"/>
          </a:xfrm>
          <a:prstGeom prst="rect">
            <a:avLst/>
          </a:prstGeom>
          <a:effectLst/>
        </p:spPr>
      </p:pic>
      <p:sp>
        <p:nvSpPr>
          <p:cNvPr id="9" name="Freeform: Shape 8">
            <a:hlinkClick r:id="rId4"/>
            <a:extLst>
              <a:ext uri="{FF2B5EF4-FFF2-40B4-BE49-F238E27FC236}">
                <a16:creationId xmlns:a16="http://schemas.microsoft.com/office/drawing/2014/main" id="{54AAA27D-38CB-D83E-6759-0500EEF2AD21}"/>
              </a:ext>
            </a:extLst>
          </p:cNvPr>
          <p:cNvSpPr/>
          <p:nvPr/>
        </p:nvSpPr>
        <p:spPr>
          <a:xfrm>
            <a:off x="11413909" y="6477861"/>
            <a:ext cx="276999" cy="276999"/>
          </a:xfrm>
          <a:custGeom>
            <a:avLst/>
            <a:gdLst>
              <a:gd name="connsiteX0" fmla="*/ 42444 w 276999"/>
              <a:gd name="connsiteY0" fmla="*/ 105157 h 276999"/>
              <a:gd name="connsiteX1" fmla="*/ 42444 w 276999"/>
              <a:gd name="connsiteY1" fmla="*/ 238527 h 276999"/>
              <a:gd name="connsiteX2" fmla="*/ 83752 w 276999"/>
              <a:gd name="connsiteY2" fmla="*/ 238527 h 276999"/>
              <a:gd name="connsiteX3" fmla="*/ 83752 w 276999"/>
              <a:gd name="connsiteY3" fmla="*/ 105157 h 276999"/>
              <a:gd name="connsiteX4" fmla="*/ 189985 w 276999"/>
              <a:gd name="connsiteY4" fmla="*/ 101083 h 276999"/>
              <a:gd name="connsiteX5" fmla="*/ 149772 w 276999"/>
              <a:gd name="connsiteY5" fmla="*/ 123122 h 276999"/>
              <a:gd name="connsiteX6" fmla="*/ 149772 w 276999"/>
              <a:gd name="connsiteY6" fmla="*/ 105157 h 276999"/>
              <a:gd name="connsiteX7" fmla="*/ 110159 w 276999"/>
              <a:gd name="connsiteY7" fmla="*/ 105157 h 276999"/>
              <a:gd name="connsiteX8" fmla="*/ 110159 w 276999"/>
              <a:gd name="connsiteY8" fmla="*/ 238527 h 276999"/>
              <a:gd name="connsiteX9" fmla="*/ 149772 w 276999"/>
              <a:gd name="connsiteY9" fmla="*/ 238527 h 276999"/>
              <a:gd name="connsiteX10" fmla="*/ 149772 w 276999"/>
              <a:gd name="connsiteY10" fmla="*/ 168516 h 276999"/>
              <a:gd name="connsiteX11" fmla="*/ 174935 w 276999"/>
              <a:gd name="connsiteY11" fmla="*/ 138594 h 276999"/>
              <a:gd name="connsiteX12" fmla="*/ 197422 w 276999"/>
              <a:gd name="connsiteY12" fmla="*/ 168516 h 276999"/>
              <a:gd name="connsiteX13" fmla="*/ 197422 w 276999"/>
              <a:gd name="connsiteY13" fmla="*/ 238527 h 276999"/>
              <a:gd name="connsiteX14" fmla="*/ 238527 w 276999"/>
              <a:gd name="connsiteY14" fmla="*/ 238527 h 276999"/>
              <a:gd name="connsiteX15" fmla="*/ 238527 w 276999"/>
              <a:gd name="connsiteY15" fmla="*/ 154086 h 276999"/>
              <a:gd name="connsiteX16" fmla="*/ 189985 w 276999"/>
              <a:gd name="connsiteY16" fmla="*/ 101083 h 276999"/>
              <a:gd name="connsiteX17" fmla="*/ 62899 w 276999"/>
              <a:gd name="connsiteY17" fmla="*/ 38472 h 276999"/>
              <a:gd name="connsiteX18" fmla="*/ 38472 w 276999"/>
              <a:gd name="connsiteY18" fmla="*/ 63083 h 276999"/>
              <a:gd name="connsiteX19" fmla="*/ 62899 w 276999"/>
              <a:gd name="connsiteY19" fmla="*/ 87694 h 276999"/>
              <a:gd name="connsiteX20" fmla="*/ 87320 w 276999"/>
              <a:gd name="connsiteY20" fmla="*/ 63083 h 276999"/>
              <a:gd name="connsiteX21" fmla="*/ 62899 w 276999"/>
              <a:gd name="connsiteY21" fmla="*/ 38472 h 276999"/>
              <a:gd name="connsiteX22" fmla="*/ 30778 w 276999"/>
              <a:gd name="connsiteY22" fmla="*/ 0 h 276999"/>
              <a:gd name="connsiteX23" fmla="*/ 246221 w 276999"/>
              <a:gd name="connsiteY23" fmla="*/ 0 h 276999"/>
              <a:gd name="connsiteX24" fmla="*/ 276999 w 276999"/>
              <a:gd name="connsiteY24" fmla="*/ 30778 h 276999"/>
              <a:gd name="connsiteX25" fmla="*/ 276999 w 276999"/>
              <a:gd name="connsiteY25" fmla="*/ 246222 h 276999"/>
              <a:gd name="connsiteX26" fmla="*/ 246221 w 276999"/>
              <a:gd name="connsiteY26" fmla="*/ 276999 h 276999"/>
              <a:gd name="connsiteX27" fmla="*/ 30778 w 276999"/>
              <a:gd name="connsiteY27" fmla="*/ 276999 h 276999"/>
              <a:gd name="connsiteX28" fmla="*/ 0 w 276999"/>
              <a:gd name="connsiteY28" fmla="*/ 246222 h 276999"/>
              <a:gd name="connsiteX29" fmla="*/ 0 w 276999"/>
              <a:gd name="connsiteY29" fmla="*/ 30778 h 276999"/>
              <a:gd name="connsiteX30" fmla="*/ 30778 w 276999"/>
              <a:gd name="connsiteY30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999" h="276999">
                <a:moveTo>
                  <a:pt x="42444" y="105157"/>
                </a:moveTo>
                <a:lnTo>
                  <a:pt x="42444" y="238527"/>
                </a:lnTo>
                <a:lnTo>
                  <a:pt x="83752" y="238527"/>
                </a:lnTo>
                <a:lnTo>
                  <a:pt x="83752" y="105157"/>
                </a:lnTo>
                <a:close/>
                <a:moveTo>
                  <a:pt x="189985" y="101083"/>
                </a:moveTo>
                <a:cubicBezTo>
                  <a:pt x="161683" y="101083"/>
                  <a:pt x="149772" y="123122"/>
                  <a:pt x="149772" y="123122"/>
                </a:cubicBezTo>
                <a:lnTo>
                  <a:pt x="149772" y="105157"/>
                </a:lnTo>
                <a:lnTo>
                  <a:pt x="110159" y="105157"/>
                </a:lnTo>
                <a:lnTo>
                  <a:pt x="110159" y="238527"/>
                </a:lnTo>
                <a:lnTo>
                  <a:pt x="149772" y="238527"/>
                </a:lnTo>
                <a:lnTo>
                  <a:pt x="149772" y="168516"/>
                </a:lnTo>
                <a:cubicBezTo>
                  <a:pt x="149772" y="149757"/>
                  <a:pt x="158407" y="138594"/>
                  <a:pt x="174935" y="138594"/>
                </a:cubicBezTo>
                <a:cubicBezTo>
                  <a:pt x="190128" y="138594"/>
                  <a:pt x="197422" y="149321"/>
                  <a:pt x="197422" y="168516"/>
                </a:cubicBezTo>
                <a:lnTo>
                  <a:pt x="197422" y="238527"/>
                </a:lnTo>
                <a:lnTo>
                  <a:pt x="238527" y="238527"/>
                </a:lnTo>
                <a:lnTo>
                  <a:pt x="238527" y="154086"/>
                </a:lnTo>
                <a:cubicBezTo>
                  <a:pt x="238527" y="118358"/>
                  <a:pt x="218274" y="101083"/>
                  <a:pt x="189985" y="101083"/>
                </a:cubicBezTo>
                <a:close/>
                <a:moveTo>
                  <a:pt x="62899" y="38472"/>
                </a:moveTo>
                <a:cubicBezTo>
                  <a:pt x="49406" y="38472"/>
                  <a:pt x="38472" y="49492"/>
                  <a:pt x="38472" y="63083"/>
                </a:cubicBezTo>
                <a:cubicBezTo>
                  <a:pt x="38472" y="76674"/>
                  <a:pt x="49406" y="87694"/>
                  <a:pt x="62899" y="87694"/>
                </a:cubicBezTo>
                <a:cubicBezTo>
                  <a:pt x="76392" y="87694"/>
                  <a:pt x="87320" y="76674"/>
                  <a:pt x="87320" y="63083"/>
                </a:cubicBezTo>
                <a:cubicBezTo>
                  <a:pt x="87320" y="49492"/>
                  <a:pt x="76392" y="38472"/>
                  <a:pt x="62899" y="38472"/>
                </a:cubicBezTo>
                <a:close/>
                <a:moveTo>
                  <a:pt x="30778" y="0"/>
                </a:moveTo>
                <a:lnTo>
                  <a:pt x="246221" y="0"/>
                </a:lnTo>
                <a:cubicBezTo>
                  <a:pt x="263219" y="0"/>
                  <a:pt x="276999" y="13780"/>
                  <a:pt x="276999" y="30778"/>
                </a:cubicBezTo>
                <a:lnTo>
                  <a:pt x="276999" y="246222"/>
                </a:lnTo>
                <a:cubicBezTo>
                  <a:pt x="276999" y="263220"/>
                  <a:pt x="263219" y="276999"/>
                  <a:pt x="246221" y="276999"/>
                </a:cubicBezTo>
                <a:lnTo>
                  <a:pt x="30778" y="276999"/>
                </a:lnTo>
                <a:cubicBezTo>
                  <a:pt x="13780" y="276999"/>
                  <a:pt x="0" y="263220"/>
                  <a:pt x="0" y="246222"/>
                </a:cubicBezTo>
                <a:lnTo>
                  <a:pt x="0" y="30778"/>
                </a:lnTo>
                <a:cubicBezTo>
                  <a:pt x="0" y="13780"/>
                  <a:pt x="13780" y="0"/>
                  <a:pt x="30778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D54C50-F87A-F4CC-0681-59A678F11F4B}"/>
              </a:ext>
            </a:extLst>
          </p:cNvPr>
          <p:cNvSpPr txBox="1"/>
          <p:nvPr/>
        </p:nvSpPr>
        <p:spPr>
          <a:xfrm>
            <a:off x="11698746" y="6473992"/>
            <a:ext cx="404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89C09E4-2A85-4655-B944-9586AF533737}" type="slidenum">
              <a:rPr lang="en-GB" sz="1400" b="1" noProof="0" smtClean="0">
                <a:latin typeface="Tenorite" panose="00000500000000000000" pitchFamily="2" charset="0"/>
              </a:rPr>
              <a:pPr algn="r"/>
              <a:t>22</a:t>
            </a:fld>
            <a:endParaRPr lang="en-GB" sz="1400" b="1" noProof="0">
              <a:latin typeface="Tenorite" panose="00000500000000000000" pitchFamily="2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C076DA2-58A3-F53E-57A9-537E3CF92C56}"/>
              </a:ext>
            </a:extLst>
          </p:cNvPr>
          <p:cNvSpPr/>
          <p:nvPr/>
        </p:nvSpPr>
        <p:spPr>
          <a:xfrm flipV="1">
            <a:off x="738079" y="5376417"/>
            <a:ext cx="3346238" cy="277460"/>
          </a:xfrm>
          <a:prstGeom prst="roundRect">
            <a:avLst>
              <a:gd name="adj" fmla="val 42833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BDB29DA-3298-8A1A-6ECF-93EFF967833E}"/>
              </a:ext>
            </a:extLst>
          </p:cNvPr>
          <p:cNvSpPr/>
          <p:nvPr/>
        </p:nvSpPr>
        <p:spPr>
          <a:xfrm>
            <a:off x="738079" y="1796218"/>
            <a:ext cx="3346238" cy="3817020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solidFill>
              <a:schemeClr val="bg2"/>
            </a:solidFill>
          </a:ln>
          <a:effectLst>
            <a:glow>
              <a:schemeClr val="accent1">
                <a:alpha val="0"/>
              </a:schemeClr>
            </a:glow>
            <a:outerShdw blurRad="50800" dist="38100" dir="2700000" algn="tl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A87403B-3489-3F19-66A3-4BBC9CBB855A}"/>
              </a:ext>
            </a:extLst>
          </p:cNvPr>
          <p:cNvSpPr/>
          <p:nvPr/>
        </p:nvSpPr>
        <p:spPr>
          <a:xfrm flipV="1">
            <a:off x="4334486" y="5381982"/>
            <a:ext cx="3346238" cy="277460"/>
          </a:xfrm>
          <a:prstGeom prst="roundRect">
            <a:avLst>
              <a:gd name="adj" fmla="val 4283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6428D61-1C4D-CF3C-CB7D-E7A855060707}"/>
              </a:ext>
            </a:extLst>
          </p:cNvPr>
          <p:cNvSpPr/>
          <p:nvPr/>
        </p:nvSpPr>
        <p:spPr>
          <a:xfrm flipV="1">
            <a:off x="7934080" y="5388030"/>
            <a:ext cx="3346238" cy="277460"/>
          </a:xfrm>
          <a:prstGeom prst="roundRect">
            <a:avLst>
              <a:gd name="adj" fmla="val 4283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36D2FD8-B27E-7430-782B-DC1C01E9D5D6}"/>
              </a:ext>
            </a:extLst>
          </p:cNvPr>
          <p:cNvSpPr/>
          <p:nvPr/>
        </p:nvSpPr>
        <p:spPr>
          <a:xfrm>
            <a:off x="4337673" y="1796218"/>
            <a:ext cx="3346238" cy="3817020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solidFill>
              <a:schemeClr val="bg2"/>
            </a:solidFill>
          </a:ln>
          <a:effectLst>
            <a:glow>
              <a:schemeClr val="accent1">
                <a:alpha val="0"/>
              </a:schemeClr>
            </a:glow>
            <a:outerShdw blurRad="50800" dist="38100" dir="2700000" algn="tl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3768480-3746-A32A-E2F0-5410B6A34278}"/>
              </a:ext>
            </a:extLst>
          </p:cNvPr>
          <p:cNvSpPr/>
          <p:nvPr/>
        </p:nvSpPr>
        <p:spPr>
          <a:xfrm>
            <a:off x="7937267" y="1796218"/>
            <a:ext cx="3346238" cy="3817020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solidFill>
              <a:schemeClr val="bg2"/>
            </a:solidFill>
          </a:ln>
          <a:effectLst>
            <a:glow>
              <a:schemeClr val="accent1">
                <a:alpha val="0"/>
              </a:schemeClr>
            </a:glow>
            <a:outerShdw blurRad="50800" dist="38100" dir="2700000" algn="tl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35936A84-3A2C-19EF-6383-6B848BEDFD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6050710"/>
              </p:ext>
            </p:extLst>
          </p:nvPr>
        </p:nvGraphicFramePr>
        <p:xfrm>
          <a:off x="1053688" y="2077359"/>
          <a:ext cx="3138075" cy="2042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DEE03B4D-A157-D362-CF1A-E9833293B6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479748"/>
              </p:ext>
            </p:extLst>
          </p:nvPr>
        </p:nvGraphicFramePr>
        <p:xfrm>
          <a:off x="4682776" y="2077359"/>
          <a:ext cx="3138075" cy="2042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C19E61B2-8104-991B-ED79-689411D924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9549927"/>
              </p:ext>
            </p:extLst>
          </p:nvPr>
        </p:nvGraphicFramePr>
        <p:xfrm>
          <a:off x="8035741" y="2073171"/>
          <a:ext cx="3138075" cy="2042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48F46906-37E3-EC56-E9E3-8B55E618A83F}"/>
              </a:ext>
            </a:extLst>
          </p:cNvPr>
          <p:cNvSpPr txBox="1"/>
          <p:nvPr/>
        </p:nvSpPr>
        <p:spPr>
          <a:xfrm>
            <a:off x="2180124" y="2775156"/>
            <a:ext cx="885200" cy="646986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"/>
            <a:r>
              <a:rPr lang="en-GB" sz="3200" b="1" noProof="0">
                <a:solidFill>
                  <a:srgbClr val="00B0F0"/>
                </a:solidFill>
                <a:latin typeface="Tenorite" panose="00000500000000000000" pitchFamily="2" charset="0"/>
              </a:rPr>
              <a:t>58%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9FD8CE1-6E91-6589-360B-D1673E1ECCE7}"/>
              </a:ext>
            </a:extLst>
          </p:cNvPr>
          <p:cNvSpPr txBox="1"/>
          <p:nvPr/>
        </p:nvSpPr>
        <p:spPr>
          <a:xfrm>
            <a:off x="5803213" y="2773606"/>
            <a:ext cx="885200" cy="646986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"/>
            <a:r>
              <a:rPr lang="en-GB" sz="3200" b="1" noProof="0">
                <a:solidFill>
                  <a:schemeClr val="accent3"/>
                </a:solidFill>
                <a:latin typeface="Tenorite" panose="00000500000000000000" pitchFamily="2" charset="0"/>
              </a:rPr>
              <a:t>35%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43024C0-D5CC-9D56-CA4D-15D572ADF6F0}"/>
              </a:ext>
            </a:extLst>
          </p:cNvPr>
          <p:cNvSpPr txBox="1"/>
          <p:nvPr/>
        </p:nvSpPr>
        <p:spPr>
          <a:xfrm>
            <a:off x="9267939" y="2773606"/>
            <a:ext cx="673678" cy="646986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"/>
            <a:r>
              <a:rPr lang="en-GB" sz="3200" b="1" noProof="0">
                <a:solidFill>
                  <a:schemeClr val="tx1">
                    <a:lumMod val="50000"/>
                    <a:lumOff val="50000"/>
                  </a:schemeClr>
                </a:solidFill>
                <a:latin typeface="Tenorite" panose="00000500000000000000" pitchFamily="2" charset="0"/>
              </a:rPr>
              <a:t>6%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FBE0D2B-6E43-95E8-3D2A-7729E8C69189}"/>
              </a:ext>
            </a:extLst>
          </p:cNvPr>
          <p:cNvSpPr/>
          <p:nvPr/>
        </p:nvSpPr>
        <p:spPr>
          <a:xfrm>
            <a:off x="906954" y="3236643"/>
            <a:ext cx="685800" cy="685800"/>
          </a:xfrm>
          <a:prstGeom prst="ellipse">
            <a:avLst/>
          </a:prstGeom>
          <a:solidFill>
            <a:srgbClr val="D9F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E9BEFFFE-1A23-D6F9-CA50-D2F0534D325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122" y="3380605"/>
            <a:ext cx="427058" cy="427058"/>
          </a:xfrm>
          <a:prstGeom prst="rect">
            <a:avLst/>
          </a:prstGeom>
        </p:spPr>
      </p:pic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61F1F204-D37C-50F0-314E-89E8611044D0}"/>
              </a:ext>
            </a:extLst>
          </p:cNvPr>
          <p:cNvSpPr/>
          <p:nvPr/>
        </p:nvSpPr>
        <p:spPr>
          <a:xfrm>
            <a:off x="892206" y="4025582"/>
            <a:ext cx="3070957" cy="11824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b="1" noProof="0">
                <a:solidFill>
                  <a:srgbClr val="00B0F0"/>
                </a:solidFill>
                <a:latin typeface="Tenorite" panose="00000500000000000000" pitchFamily="2" charset="0"/>
              </a:rPr>
              <a:t>I mainly use individual AI agents </a:t>
            </a:r>
          </a:p>
          <a:p>
            <a:pPr algn="ctr"/>
            <a:r>
              <a:rPr lang="en-GB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rPr>
              <a:t>for separate tasks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2A395295-2132-CE45-6282-73D4611E0794}"/>
              </a:ext>
            </a:extLst>
          </p:cNvPr>
          <p:cNvSpPr/>
          <p:nvPr/>
        </p:nvSpPr>
        <p:spPr>
          <a:xfrm>
            <a:off x="4475988" y="4025582"/>
            <a:ext cx="3070957" cy="11824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b="1" noProof="0">
                <a:solidFill>
                  <a:schemeClr val="accent3"/>
                </a:solidFill>
                <a:latin typeface="Tenorite" panose="00000500000000000000" pitchFamily="2" charset="0"/>
              </a:rPr>
              <a:t>I use multiple AI agents for different tasks, </a:t>
            </a:r>
            <a:r>
              <a:rPr lang="en-GB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rPr>
              <a:t>but manage the workflow myself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A6257823-376B-AB46-8F43-B57263F2DF17}"/>
              </a:ext>
            </a:extLst>
          </p:cNvPr>
          <p:cNvSpPr/>
          <p:nvPr/>
        </p:nvSpPr>
        <p:spPr>
          <a:xfrm>
            <a:off x="8059770" y="4025582"/>
            <a:ext cx="3070957" cy="11824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rPr>
              <a:t>Don’t know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60167350-669F-8EAC-3D6E-734B4D49B277}"/>
              </a:ext>
            </a:extLst>
          </p:cNvPr>
          <p:cNvSpPr/>
          <p:nvPr/>
        </p:nvSpPr>
        <p:spPr>
          <a:xfrm>
            <a:off x="4523781" y="3236643"/>
            <a:ext cx="685800" cy="685800"/>
          </a:xfrm>
          <a:prstGeom prst="ellipse">
            <a:avLst/>
          </a:prstGeom>
          <a:solidFill>
            <a:srgbClr val="D5FF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D63413CD-292E-7A9C-467C-7312794C4A2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492" y="3387820"/>
            <a:ext cx="396993" cy="39699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71B88BE-8880-DA5A-BE37-34FF0CA76627}"/>
              </a:ext>
            </a:extLst>
          </p:cNvPr>
          <p:cNvSpPr txBox="1"/>
          <p:nvPr/>
        </p:nvSpPr>
        <p:spPr>
          <a:xfrm>
            <a:off x="10273252" y="6151483"/>
            <a:ext cx="1595513" cy="1488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enorite" panose="00000500000000000000" pitchFamily="2" charset="0"/>
              </a:rPr>
              <a:t>*Small base (n=31)</a:t>
            </a:r>
            <a:endParaRPr lang="en-GB" sz="1200" u="sng" noProof="0">
              <a:solidFill>
                <a:schemeClr val="accent1">
                  <a:lumMod val="75000"/>
                </a:schemeClr>
              </a:solidFill>
              <a:latin typeface="Tenorite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681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3672439-358B-CBCF-BFE0-125EE282B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647A69B-9B9B-5E8C-5B37-712BE0D7A7B3}"/>
              </a:ext>
            </a:extLst>
          </p:cNvPr>
          <p:cNvSpPr/>
          <p:nvPr/>
        </p:nvSpPr>
        <p:spPr>
          <a:xfrm>
            <a:off x="439142" y="1190785"/>
            <a:ext cx="11204125" cy="4969125"/>
          </a:xfrm>
          <a:prstGeom prst="roundRect">
            <a:avLst>
              <a:gd name="adj" fmla="val 31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08000" rIns="180000" bIns="108000"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b="1" noProof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636C7C-8F3B-D942-FB62-48090DB33591}"/>
              </a:ext>
            </a:extLst>
          </p:cNvPr>
          <p:cNvSpPr txBox="1"/>
          <p:nvPr/>
        </p:nvSpPr>
        <p:spPr>
          <a:xfrm>
            <a:off x="1310031" y="6466248"/>
            <a:ext cx="8996019" cy="2224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Q18: 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Over the next 12 months, how do you expect your use of AI agents to change in each of the following areas? </a:t>
            </a:r>
          </a:p>
          <a:p>
            <a:pPr>
              <a:lnSpc>
                <a:spcPct val="80000"/>
              </a:lnSpc>
              <a:defRPr/>
            </a:pPr>
            <a:r>
              <a:rPr kumimoji="0" lang="en-GB" sz="9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Base: </a:t>
            </a:r>
            <a:r>
              <a:rPr lang="en-US" sz="900" b="1" u="sng" noProof="0">
                <a:solidFill>
                  <a:prstClr val="black"/>
                </a:solidFill>
                <a:latin typeface="Tenorite" panose="00000500000000000000" pitchFamily="2" charset="0"/>
              </a:rPr>
              <a:t>Those who currently use or have experimented with AI agents </a:t>
            </a:r>
            <a:r>
              <a:rPr lang="en-GB" sz="900" b="1" u="sng" noProof="0">
                <a:solidFill>
                  <a:prstClr val="black"/>
                </a:solidFill>
                <a:latin typeface="Tenorite" panose="00000500000000000000" pitchFamily="2" charset="0"/>
              </a:rPr>
              <a:t>(31), </a:t>
            </a:r>
            <a:r>
              <a:rPr lang="en-GB" sz="900" b="1" noProof="0">
                <a:solidFill>
                  <a:prstClr val="black"/>
                </a:solidFill>
                <a:latin typeface="Tenorite" panose="00000500000000000000" pitchFamily="2" charset="0"/>
              </a:rPr>
              <a:t>*Asked only in Wave3</a:t>
            </a:r>
            <a:endParaRPr lang="en-GB" sz="900" u="sng" noProof="0">
              <a:solidFill>
                <a:prstClr val="black"/>
              </a:solidFill>
              <a:latin typeface="Tenorite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D664D5-AF39-342C-7D7C-2473C7F4D2F6}"/>
              </a:ext>
            </a:extLst>
          </p:cNvPr>
          <p:cNvSpPr txBox="1"/>
          <p:nvPr/>
        </p:nvSpPr>
        <p:spPr>
          <a:xfrm>
            <a:off x="406849" y="137160"/>
            <a:ext cx="11696090" cy="11372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Tenorite" panose="00000500000000000000" pitchFamily="2" charset="0"/>
              </a:rPr>
              <a:t>AI agent use is expected to grow across core research workflows, with around three quarters expecting greater use in set-up, business/admin and analysis task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58802E-7B3E-E0C6-29AC-471C38065056}"/>
              </a:ext>
            </a:extLst>
          </p:cNvPr>
          <p:cNvSpPr txBox="1"/>
          <p:nvPr/>
        </p:nvSpPr>
        <p:spPr>
          <a:xfrm>
            <a:off x="548734" y="1290619"/>
            <a:ext cx="9095874" cy="315536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noProof="0">
                <a:solidFill>
                  <a:schemeClr val="tx1"/>
                </a:solidFill>
                <a:latin typeface="Tenorite" panose="00000500000000000000" pitchFamily="2" charset="0"/>
              </a:rPr>
              <a:t>Expected changes in AI agent usage over the next 12 months</a:t>
            </a:r>
            <a:endParaRPr lang="en-GB" noProof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14897A-54C9-6664-0036-CA9628639DAE}"/>
              </a:ext>
            </a:extLst>
          </p:cNvPr>
          <p:cNvSpPr txBox="1"/>
          <p:nvPr/>
        </p:nvSpPr>
        <p:spPr>
          <a:xfrm>
            <a:off x="9604779" y="6477860"/>
            <a:ext cx="1466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>
                <a:latin typeface="Tenorite" panose="00000500000000000000" pitchFamily="2" charset="0"/>
              </a:rPr>
              <a:t>For more info, visit</a:t>
            </a:r>
          </a:p>
        </p:txBody>
      </p:sp>
      <p:pic>
        <p:nvPicPr>
          <p:cNvPr id="8" name="Graphic 7" descr="World with solid fill">
            <a:hlinkClick r:id="rId2"/>
            <a:extLst>
              <a:ext uri="{FF2B5EF4-FFF2-40B4-BE49-F238E27FC236}">
                <a16:creationId xmlns:a16="http://schemas.microsoft.com/office/drawing/2014/main" id="{01D85496-4A9B-FA61-BBF1-7BF83E85EC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4295" y="6439050"/>
            <a:ext cx="354623" cy="354623"/>
          </a:xfrm>
          <a:prstGeom prst="rect">
            <a:avLst/>
          </a:prstGeom>
          <a:effectLst/>
        </p:spPr>
      </p:pic>
      <p:sp>
        <p:nvSpPr>
          <p:cNvPr id="9" name="Freeform: Shape 8">
            <a:hlinkClick r:id="rId4"/>
            <a:extLst>
              <a:ext uri="{FF2B5EF4-FFF2-40B4-BE49-F238E27FC236}">
                <a16:creationId xmlns:a16="http://schemas.microsoft.com/office/drawing/2014/main" id="{2B9CB5E8-D6B7-4404-5165-2ABE94E13B28}"/>
              </a:ext>
            </a:extLst>
          </p:cNvPr>
          <p:cNvSpPr/>
          <p:nvPr/>
        </p:nvSpPr>
        <p:spPr>
          <a:xfrm>
            <a:off x="11413909" y="6477861"/>
            <a:ext cx="276999" cy="276999"/>
          </a:xfrm>
          <a:custGeom>
            <a:avLst/>
            <a:gdLst>
              <a:gd name="connsiteX0" fmla="*/ 42444 w 276999"/>
              <a:gd name="connsiteY0" fmla="*/ 105157 h 276999"/>
              <a:gd name="connsiteX1" fmla="*/ 42444 w 276999"/>
              <a:gd name="connsiteY1" fmla="*/ 238527 h 276999"/>
              <a:gd name="connsiteX2" fmla="*/ 83752 w 276999"/>
              <a:gd name="connsiteY2" fmla="*/ 238527 h 276999"/>
              <a:gd name="connsiteX3" fmla="*/ 83752 w 276999"/>
              <a:gd name="connsiteY3" fmla="*/ 105157 h 276999"/>
              <a:gd name="connsiteX4" fmla="*/ 189985 w 276999"/>
              <a:gd name="connsiteY4" fmla="*/ 101083 h 276999"/>
              <a:gd name="connsiteX5" fmla="*/ 149772 w 276999"/>
              <a:gd name="connsiteY5" fmla="*/ 123122 h 276999"/>
              <a:gd name="connsiteX6" fmla="*/ 149772 w 276999"/>
              <a:gd name="connsiteY6" fmla="*/ 105157 h 276999"/>
              <a:gd name="connsiteX7" fmla="*/ 110159 w 276999"/>
              <a:gd name="connsiteY7" fmla="*/ 105157 h 276999"/>
              <a:gd name="connsiteX8" fmla="*/ 110159 w 276999"/>
              <a:gd name="connsiteY8" fmla="*/ 238527 h 276999"/>
              <a:gd name="connsiteX9" fmla="*/ 149772 w 276999"/>
              <a:gd name="connsiteY9" fmla="*/ 238527 h 276999"/>
              <a:gd name="connsiteX10" fmla="*/ 149772 w 276999"/>
              <a:gd name="connsiteY10" fmla="*/ 168516 h 276999"/>
              <a:gd name="connsiteX11" fmla="*/ 174935 w 276999"/>
              <a:gd name="connsiteY11" fmla="*/ 138594 h 276999"/>
              <a:gd name="connsiteX12" fmla="*/ 197422 w 276999"/>
              <a:gd name="connsiteY12" fmla="*/ 168516 h 276999"/>
              <a:gd name="connsiteX13" fmla="*/ 197422 w 276999"/>
              <a:gd name="connsiteY13" fmla="*/ 238527 h 276999"/>
              <a:gd name="connsiteX14" fmla="*/ 238527 w 276999"/>
              <a:gd name="connsiteY14" fmla="*/ 238527 h 276999"/>
              <a:gd name="connsiteX15" fmla="*/ 238527 w 276999"/>
              <a:gd name="connsiteY15" fmla="*/ 154086 h 276999"/>
              <a:gd name="connsiteX16" fmla="*/ 189985 w 276999"/>
              <a:gd name="connsiteY16" fmla="*/ 101083 h 276999"/>
              <a:gd name="connsiteX17" fmla="*/ 62899 w 276999"/>
              <a:gd name="connsiteY17" fmla="*/ 38472 h 276999"/>
              <a:gd name="connsiteX18" fmla="*/ 38472 w 276999"/>
              <a:gd name="connsiteY18" fmla="*/ 63083 h 276999"/>
              <a:gd name="connsiteX19" fmla="*/ 62899 w 276999"/>
              <a:gd name="connsiteY19" fmla="*/ 87694 h 276999"/>
              <a:gd name="connsiteX20" fmla="*/ 87320 w 276999"/>
              <a:gd name="connsiteY20" fmla="*/ 63083 h 276999"/>
              <a:gd name="connsiteX21" fmla="*/ 62899 w 276999"/>
              <a:gd name="connsiteY21" fmla="*/ 38472 h 276999"/>
              <a:gd name="connsiteX22" fmla="*/ 30778 w 276999"/>
              <a:gd name="connsiteY22" fmla="*/ 0 h 276999"/>
              <a:gd name="connsiteX23" fmla="*/ 246221 w 276999"/>
              <a:gd name="connsiteY23" fmla="*/ 0 h 276999"/>
              <a:gd name="connsiteX24" fmla="*/ 276999 w 276999"/>
              <a:gd name="connsiteY24" fmla="*/ 30778 h 276999"/>
              <a:gd name="connsiteX25" fmla="*/ 276999 w 276999"/>
              <a:gd name="connsiteY25" fmla="*/ 246222 h 276999"/>
              <a:gd name="connsiteX26" fmla="*/ 246221 w 276999"/>
              <a:gd name="connsiteY26" fmla="*/ 276999 h 276999"/>
              <a:gd name="connsiteX27" fmla="*/ 30778 w 276999"/>
              <a:gd name="connsiteY27" fmla="*/ 276999 h 276999"/>
              <a:gd name="connsiteX28" fmla="*/ 0 w 276999"/>
              <a:gd name="connsiteY28" fmla="*/ 246222 h 276999"/>
              <a:gd name="connsiteX29" fmla="*/ 0 w 276999"/>
              <a:gd name="connsiteY29" fmla="*/ 30778 h 276999"/>
              <a:gd name="connsiteX30" fmla="*/ 30778 w 276999"/>
              <a:gd name="connsiteY30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999" h="276999">
                <a:moveTo>
                  <a:pt x="42444" y="105157"/>
                </a:moveTo>
                <a:lnTo>
                  <a:pt x="42444" y="238527"/>
                </a:lnTo>
                <a:lnTo>
                  <a:pt x="83752" y="238527"/>
                </a:lnTo>
                <a:lnTo>
                  <a:pt x="83752" y="105157"/>
                </a:lnTo>
                <a:close/>
                <a:moveTo>
                  <a:pt x="189985" y="101083"/>
                </a:moveTo>
                <a:cubicBezTo>
                  <a:pt x="161683" y="101083"/>
                  <a:pt x="149772" y="123122"/>
                  <a:pt x="149772" y="123122"/>
                </a:cubicBezTo>
                <a:lnTo>
                  <a:pt x="149772" y="105157"/>
                </a:lnTo>
                <a:lnTo>
                  <a:pt x="110159" y="105157"/>
                </a:lnTo>
                <a:lnTo>
                  <a:pt x="110159" y="238527"/>
                </a:lnTo>
                <a:lnTo>
                  <a:pt x="149772" y="238527"/>
                </a:lnTo>
                <a:lnTo>
                  <a:pt x="149772" y="168516"/>
                </a:lnTo>
                <a:cubicBezTo>
                  <a:pt x="149772" y="149757"/>
                  <a:pt x="158407" y="138594"/>
                  <a:pt x="174935" y="138594"/>
                </a:cubicBezTo>
                <a:cubicBezTo>
                  <a:pt x="190128" y="138594"/>
                  <a:pt x="197422" y="149321"/>
                  <a:pt x="197422" y="168516"/>
                </a:cubicBezTo>
                <a:lnTo>
                  <a:pt x="197422" y="238527"/>
                </a:lnTo>
                <a:lnTo>
                  <a:pt x="238527" y="238527"/>
                </a:lnTo>
                <a:lnTo>
                  <a:pt x="238527" y="154086"/>
                </a:lnTo>
                <a:cubicBezTo>
                  <a:pt x="238527" y="118358"/>
                  <a:pt x="218274" y="101083"/>
                  <a:pt x="189985" y="101083"/>
                </a:cubicBezTo>
                <a:close/>
                <a:moveTo>
                  <a:pt x="62899" y="38472"/>
                </a:moveTo>
                <a:cubicBezTo>
                  <a:pt x="49406" y="38472"/>
                  <a:pt x="38472" y="49492"/>
                  <a:pt x="38472" y="63083"/>
                </a:cubicBezTo>
                <a:cubicBezTo>
                  <a:pt x="38472" y="76674"/>
                  <a:pt x="49406" y="87694"/>
                  <a:pt x="62899" y="87694"/>
                </a:cubicBezTo>
                <a:cubicBezTo>
                  <a:pt x="76392" y="87694"/>
                  <a:pt x="87320" y="76674"/>
                  <a:pt x="87320" y="63083"/>
                </a:cubicBezTo>
                <a:cubicBezTo>
                  <a:pt x="87320" y="49492"/>
                  <a:pt x="76392" y="38472"/>
                  <a:pt x="62899" y="38472"/>
                </a:cubicBezTo>
                <a:close/>
                <a:moveTo>
                  <a:pt x="30778" y="0"/>
                </a:moveTo>
                <a:lnTo>
                  <a:pt x="246221" y="0"/>
                </a:lnTo>
                <a:cubicBezTo>
                  <a:pt x="263219" y="0"/>
                  <a:pt x="276999" y="13780"/>
                  <a:pt x="276999" y="30778"/>
                </a:cubicBezTo>
                <a:lnTo>
                  <a:pt x="276999" y="246222"/>
                </a:lnTo>
                <a:cubicBezTo>
                  <a:pt x="276999" y="263220"/>
                  <a:pt x="263219" y="276999"/>
                  <a:pt x="246221" y="276999"/>
                </a:cubicBezTo>
                <a:lnTo>
                  <a:pt x="30778" y="276999"/>
                </a:lnTo>
                <a:cubicBezTo>
                  <a:pt x="13780" y="276999"/>
                  <a:pt x="0" y="263220"/>
                  <a:pt x="0" y="246222"/>
                </a:cubicBezTo>
                <a:lnTo>
                  <a:pt x="0" y="30778"/>
                </a:lnTo>
                <a:cubicBezTo>
                  <a:pt x="0" y="13780"/>
                  <a:pt x="13780" y="0"/>
                  <a:pt x="30778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6A7202-3F63-1F4D-8599-8A68849A9D26}"/>
              </a:ext>
            </a:extLst>
          </p:cNvPr>
          <p:cNvSpPr txBox="1"/>
          <p:nvPr/>
        </p:nvSpPr>
        <p:spPr>
          <a:xfrm>
            <a:off x="11698746" y="6473992"/>
            <a:ext cx="404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89C09E4-2A85-4655-B944-9586AF533737}" type="slidenum">
              <a:rPr lang="en-GB" sz="1400" b="1" noProof="0" smtClean="0">
                <a:latin typeface="Tenorite" panose="00000500000000000000" pitchFamily="2" charset="0"/>
              </a:rPr>
              <a:pPr algn="r"/>
              <a:t>23</a:t>
            </a:fld>
            <a:endParaRPr lang="en-GB" sz="1400" b="1" noProof="0">
              <a:latin typeface="Tenorite" panose="00000500000000000000" pitchFamily="2" charset="0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6E5FE7EC-F207-D043-2F66-92AA6FE132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7623855"/>
              </p:ext>
            </p:extLst>
          </p:nvPr>
        </p:nvGraphicFramePr>
        <p:xfrm>
          <a:off x="406847" y="1705988"/>
          <a:ext cx="10293107" cy="4358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9C5688EF-1CFE-7729-5DB8-A25AA1A3F16F}"/>
              </a:ext>
            </a:extLst>
          </p:cNvPr>
          <p:cNvSpPr txBox="1"/>
          <p:nvPr/>
        </p:nvSpPr>
        <p:spPr>
          <a:xfrm>
            <a:off x="10273252" y="6151483"/>
            <a:ext cx="1595513" cy="1488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enorite" panose="00000500000000000000" pitchFamily="2" charset="0"/>
              </a:rPr>
              <a:t>*Small base (n=31)</a:t>
            </a:r>
            <a:endParaRPr lang="en-GB" sz="1200" u="sng" noProof="0">
              <a:solidFill>
                <a:schemeClr val="accent1">
                  <a:lumMod val="75000"/>
                </a:schemeClr>
              </a:solidFill>
              <a:latin typeface="Tenorite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094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780EF6-356D-B853-501A-7324B3909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67314A-D85D-D164-D0A5-12837C1AAC6A}"/>
              </a:ext>
            </a:extLst>
          </p:cNvPr>
          <p:cNvSpPr txBox="1"/>
          <p:nvPr/>
        </p:nvSpPr>
        <p:spPr>
          <a:xfrm>
            <a:off x="171888" y="4044727"/>
            <a:ext cx="7468893" cy="2015424"/>
          </a:xfrm>
          <a:prstGeom prst="rect">
            <a:avLst/>
          </a:prstGeom>
          <a:noFill/>
          <a:effectLst>
            <a:innerShdw blurRad="63500" dist="50800" dir="13500000">
              <a:schemeClr val="bg1">
                <a:alpha val="50000"/>
              </a:schemeClr>
            </a:innerShdw>
            <a:softEdge rad="317500"/>
          </a:effectLst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lce Vita Heavy" panose="02000800000000000000" pitchFamily="2" charset="0"/>
                <a:ea typeface="+mn-ea"/>
                <a:cs typeface="+mn-cs"/>
              </a:rPr>
              <a:t>Thank you</a:t>
            </a:r>
          </a:p>
          <a:p>
            <a:pPr>
              <a:lnSpc>
                <a:spcPct val="80000"/>
              </a:lnSpc>
              <a:defRPr/>
            </a:pPr>
            <a:r>
              <a:rPr lang="en-GB" sz="3600" noProof="0">
                <a:solidFill>
                  <a:prstClr val="white"/>
                </a:solidFill>
                <a:latin typeface="Dolce Vita Heavy" panose="02000800000000000000" pitchFamily="2" charset="0"/>
              </a:rPr>
              <a:t>Aakanksha </a:t>
            </a:r>
            <a:r>
              <a:rPr lang="en-GB" sz="3600" noProof="0" err="1">
                <a:solidFill>
                  <a:prstClr val="white"/>
                </a:solidFill>
                <a:latin typeface="Dolce Vita Heavy" panose="02000800000000000000" pitchFamily="2" charset="0"/>
              </a:rPr>
              <a:t>haran</a:t>
            </a:r>
            <a:br>
              <a:rPr kumimoji="0" lang="en-GB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lce Vita Heavy" panose="02000800000000000000" pitchFamily="2" charset="0"/>
                <a:ea typeface="+mn-ea"/>
                <a:cs typeface="+mn-cs"/>
              </a:rPr>
            </a:b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Let’s talk and make</a:t>
            </a:r>
            <a:b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</a:b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smarter decisions</a:t>
            </a: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, </a:t>
            </a:r>
            <a:r>
              <a:rPr kumimoji="0" lang="en-GB" sz="28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together.</a:t>
            </a:r>
            <a:endParaRPr kumimoji="0" lang="en-GB" sz="60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pic>
        <p:nvPicPr>
          <p:cNvPr id="10" name="Graphic 9" descr="World with solid fill">
            <a:hlinkClick r:id="rId4"/>
            <a:extLst>
              <a:ext uri="{FF2B5EF4-FFF2-40B4-BE49-F238E27FC236}">
                <a16:creationId xmlns:a16="http://schemas.microsoft.com/office/drawing/2014/main" id="{58FE5BDF-193B-F7A3-15CF-153F4775A4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60340" y="4883920"/>
            <a:ext cx="1800679" cy="1800679"/>
          </a:xfrm>
          <a:prstGeom prst="rect">
            <a:avLst/>
          </a:prstGeom>
          <a:effectLst/>
        </p:spPr>
      </p:pic>
      <p:sp>
        <p:nvSpPr>
          <p:cNvPr id="11" name="Freeform: Shape 10">
            <a:hlinkClick r:id="rId6"/>
            <a:extLst>
              <a:ext uri="{FF2B5EF4-FFF2-40B4-BE49-F238E27FC236}">
                <a16:creationId xmlns:a16="http://schemas.microsoft.com/office/drawing/2014/main" id="{1D73EAC7-E8E9-72CA-1796-7C1E2A79E023}"/>
              </a:ext>
            </a:extLst>
          </p:cNvPr>
          <p:cNvSpPr/>
          <p:nvPr/>
        </p:nvSpPr>
        <p:spPr>
          <a:xfrm>
            <a:off x="10504327" y="5080997"/>
            <a:ext cx="1406526" cy="1406526"/>
          </a:xfrm>
          <a:custGeom>
            <a:avLst/>
            <a:gdLst>
              <a:gd name="connsiteX0" fmla="*/ 42444 w 276999"/>
              <a:gd name="connsiteY0" fmla="*/ 105157 h 276999"/>
              <a:gd name="connsiteX1" fmla="*/ 42444 w 276999"/>
              <a:gd name="connsiteY1" fmla="*/ 238527 h 276999"/>
              <a:gd name="connsiteX2" fmla="*/ 83752 w 276999"/>
              <a:gd name="connsiteY2" fmla="*/ 238527 h 276999"/>
              <a:gd name="connsiteX3" fmla="*/ 83752 w 276999"/>
              <a:gd name="connsiteY3" fmla="*/ 105157 h 276999"/>
              <a:gd name="connsiteX4" fmla="*/ 189985 w 276999"/>
              <a:gd name="connsiteY4" fmla="*/ 101083 h 276999"/>
              <a:gd name="connsiteX5" fmla="*/ 149772 w 276999"/>
              <a:gd name="connsiteY5" fmla="*/ 123122 h 276999"/>
              <a:gd name="connsiteX6" fmla="*/ 149772 w 276999"/>
              <a:gd name="connsiteY6" fmla="*/ 105157 h 276999"/>
              <a:gd name="connsiteX7" fmla="*/ 110159 w 276999"/>
              <a:gd name="connsiteY7" fmla="*/ 105157 h 276999"/>
              <a:gd name="connsiteX8" fmla="*/ 110159 w 276999"/>
              <a:gd name="connsiteY8" fmla="*/ 238527 h 276999"/>
              <a:gd name="connsiteX9" fmla="*/ 149772 w 276999"/>
              <a:gd name="connsiteY9" fmla="*/ 238527 h 276999"/>
              <a:gd name="connsiteX10" fmla="*/ 149772 w 276999"/>
              <a:gd name="connsiteY10" fmla="*/ 168516 h 276999"/>
              <a:gd name="connsiteX11" fmla="*/ 174935 w 276999"/>
              <a:gd name="connsiteY11" fmla="*/ 138594 h 276999"/>
              <a:gd name="connsiteX12" fmla="*/ 197422 w 276999"/>
              <a:gd name="connsiteY12" fmla="*/ 168516 h 276999"/>
              <a:gd name="connsiteX13" fmla="*/ 197422 w 276999"/>
              <a:gd name="connsiteY13" fmla="*/ 238527 h 276999"/>
              <a:gd name="connsiteX14" fmla="*/ 238527 w 276999"/>
              <a:gd name="connsiteY14" fmla="*/ 238527 h 276999"/>
              <a:gd name="connsiteX15" fmla="*/ 238527 w 276999"/>
              <a:gd name="connsiteY15" fmla="*/ 154086 h 276999"/>
              <a:gd name="connsiteX16" fmla="*/ 189985 w 276999"/>
              <a:gd name="connsiteY16" fmla="*/ 101083 h 276999"/>
              <a:gd name="connsiteX17" fmla="*/ 62899 w 276999"/>
              <a:gd name="connsiteY17" fmla="*/ 38472 h 276999"/>
              <a:gd name="connsiteX18" fmla="*/ 38472 w 276999"/>
              <a:gd name="connsiteY18" fmla="*/ 63083 h 276999"/>
              <a:gd name="connsiteX19" fmla="*/ 62899 w 276999"/>
              <a:gd name="connsiteY19" fmla="*/ 87694 h 276999"/>
              <a:gd name="connsiteX20" fmla="*/ 87320 w 276999"/>
              <a:gd name="connsiteY20" fmla="*/ 63083 h 276999"/>
              <a:gd name="connsiteX21" fmla="*/ 62899 w 276999"/>
              <a:gd name="connsiteY21" fmla="*/ 38472 h 276999"/>
              <a:gd name="connsiteX22" fmla="*/ 30778 w 276999"/>
              <a:gd name="connsiteY22" fmla="*/ 0 h 276999"/>
              <a:gd name="connsiteX23" fmla="*/ 246221 w 276999"/>
              <a:gd name="connsiteY23" fmla="*/ 0 h 276999"/>
              <a:gd name="connsiteX24" fmla="*/ 276999 w 276999"/>
              <a:gd name="connsiteY24" fmla="*/ 30778 h 276999"/>
              <a:gd name="connsiteX25" fmla="*/ 276999 w 276999"/>
              <a:gd name="connsiteY25" fmla="*/ 246222 h 276999"/>
              <a:gd name="connsiteX26" fmla="*/ 246221 w 276999"/>
              <a:gd name="connsiteY26" fmla="*/ 276999 h 276999"/>
              <a:gd name="connsiteX27" fmla="*/ 30778 w 276999"/>
              <a:gd name="connsiteY27" fmla="*/ 276999 h 276999"/>
              <a:gd name="connsiteX28" fmla="*/ 0 w 276999"/>
              <a:gd name="connsiteY28" fmla="*/ 246222 h 276999"/>
              <a:gd name="connsiteX29" fmla="*/ 0 w 276999"/>
              <a:gd name="connsiteY29" fmla="*/ 30778 h 276999"/>
              <a:gd name="connsiteX30" fmla="*/ 30778 w 276999"/>
              <a:gd name="connsiteY30" fmla="*/ 0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6999" h="276999">
                <a:moveTo>
                  <a:pt x="42444" y="105157"/>
                </a:moveTo>
                <a:lnTo>
                  <a:pt x="42444" y="238527"/>
                </a:lnTo>
                <a:lnTo>
                  <a:pt x="83752" y="238527"/>
                </a:lnTo>
                <a:lnTo>
                  <a:pt x="83752" y="105157"/>
                </a:lnTo>
                <a:close/>
                <a:moveTo>
                  <a:pt x="189985" y="101083"/>
                </a:moveTo>
                <a:cubicBezTo>
                  <a:pt x="161683" y="101083"/>
                  <a:pt x="149772" y="123122"/>
                  <a:pt x="149772" y="123122"/>
                </a:cubicBezTo>
                <a:lnTo>
                  <a:pt x="149772" y="105157"/>
                </a:lnTo>
                <a:lnTo>
                  <a:pt x="110159" y="105157"/>
                </a:lnTo>
                <a:lnTo>
                  <a:pt x="110159" y="238527"/>
                </a:lnTo>
                <a:lnTo>
                  <a:pt x="149772" y="238527"/>
                </a:lnTo>
                <a:lnTo>
                  <a:pt x="149772" y="168516"/>
                </a:lnTo>
                <a:cubicBezTo>
                  <a:pt x="149772" y="149757"/>
                  <a:pt x="158407" y="138594"/>
                  <a:pt x="174935" y="138594"/>
                </a:cubicBezTo>
                <a:cubicBezTo>
                  <a:pt x="190128" y="138594"/>
                  <a:pt x="197422" y="149321"/>
                  <a:pt x="197422" y="168516"/>
                </a:cubicBezTo>
                <a:lnTo>
                  <a:pt x="197422" y="238527"/>
                </a:lnTo>
                <a:lnTo>
                  <a:pt x="238527" y="238527"/>
                </a:lnTo>
                <a:lnTo>
                  <a:pt x="238527" y="154086"/>
                </a:lnTo>
                <a:cubicBezTo>
                  <a:pt x="238527" y="118358"/>
                  <a:pt x="218274" y="101083"/>
                  <a:pt x="189985" y="101083"/>
                </a:cubicBezTo>
                <a:close/>
                <a:moveTo>
                  <a:pt x="62899" y="38472"/>
                </a:moveTo>
                <a:cubicBezTo>
                  <a:pt x="49406" y="38472"/>
                  <a:pt x="38472" y="49492"/>
                  <a:pt x="38472" y="63083"/>
                </a:cubicBezTo>
                <a:cubicBezTo>
                  <a:pt x="38472" y="76674"/>
                  <a:pt x="49406" y="87694"/>
                  <a:pt x="62899" y="87694"/>
                </a:cubicBezTo>
                <a:cubicBezTo>
                  <a:pt x="76392" y="87694"/>
                  <a:pt x="87320" y="76674"/>
                  <a:pt x="87320" y="63083"/>
                </a:cubicBezTo>
                <a:cubicBezTo>
                  <a:pt x="87320" y="49492"/>
                  <a:pt x="76392" y="38472"/>
                  <a:pt x="62899" y="38472"/>
                </a:cubicBezTo>
                <a:close/>
                <a:moveTo>
                  <a:pt x="30778" y="0"/>
                </a:moveTo>
                <a:lnTo>
                  <a:pt x="246221" y="0"/>
                </a:lnTo>
                <a:cubicBezTo>
                  <a:pt x="263219" y="0"/>
                  <a:pt x="276999" y="13780"/>
                  <a:pt x="276999" y="30778"/>
                </a:cubicBezTo>
                <a:lnTo>
                  <a:pt x="276999" y="246222"/>
                </a:lnTo>
                <a:cubicBezTo>
                  <a:pt x="276999" y="263220"/>
                  <a:pt x="263219" y="276999"/>
                  <a:pt x="246221" y="276999"/>
                </a:cubicBezTo>
                <a:lnTo>
                  <a:pt x="30778" y="276999"/>
                </a:lnTo>
                <a:cubicBezTo>
                  <a:pt x="13780" y="276999"/>
                  <a:pt x="0" y="263220"/>
                  <a:pt x="0" y="246222"/>
                </a:cubicBezTo>
                <a:lnTo>
                  <a:pt x="0" y="30778"/>
                </a:lnTo>
                <a:cubicBezTo>
                  <a:pt x="0" y="13780"/>
                  <a:pt x="13780" y="0"/>
                  <a:pt x="3077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Picture 8" descr="A red triangle logo&#10;&#10;Description automatically generated">
            <a:hlinkClick r:id="rId7" action="ppaction://hlinksldjump"/>
            <a:extLst>
              <a:ext uri="{FF2B5EF4-FFF2-40B4-BE49-F238E27FC236}">
                <a16:creationId xmlns:a16="http://schemas.microsoft.com/office/drawing/2014/main" id="{C503E1E8-4C17-7AF5-82FB-3CE8451C804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alphaModFix amt="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0710" y="2821021"/>
            <a:ext cx="1215958" cy="1215958"/>
          </a:xfrm>
          <a:prstGeom prst="rect">
            <a:avLst/>
          </a:prstGeom>
        </p:spPr>
      </p:pic>
      <p:pic>
        <p:nvPicPr>
          <p:cNvPr id="3" name="Graphic 2" descr="Envelope outline">
            <a:extLst>
              <a:ext uri="{FF2B5EF4-FFF2-40B4-BE49-F238E27FC236}">
                <a16:creationId xmlns:a16="http://schemas.microsoft.com/office/drawing/2014/main" id="{9C847308-1E27-B4DD-56FF-107B94DDDB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1888" y="6281826"/>
            <a:ext cx="527595" cy="4638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EE8106-6E08-5EF5-11F8-7CA5C1430594}"/>
              </a:ext>
            </a:extLst>
          </p:cNvPr>
          <p:cNvSpPr txBox="1"/>
          <p:nvPr/>
        </p:nvSpPr>
        <p:spPr>
          <a:xfrm>
            <a:off x="699483" y="6382439"/>
            <a:ext cx="3544381" cy="265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1400" b="1" noProof="0">
                <a:solidFill>
                  <a:schemeClr val="bg1"/>
                </a:solidFill>
                <a:latin typeface="Tenorite" panose="00000500000000000000" pitchFamily="2" charset="0"/>
                <a:cs typeface="Times New Roman" panose="02020603050405020304" pitchFamily="18" charset="0"/>
              </a:rPr>
              <a:t>aakanksha@smartmoveventures.com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999EEDFE-10A7-8896-31DC-5B3314FDEB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1659288" y="87461"/>
            <a:ext cx="477729" cy="41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493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Theme1">
  <a:themeElements>
    <a:clrScheme name="SMV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E5757"/>
      </a:accent1>
      <a:accent2>
        <a:srgbClr val="AAAAAA"/>
      </a:accent2>
      <a:accent3>
        <a:srgbClr val="00C0BC"/>
      </a:accent3>
      <a:accent4>
        <a:srgbClr val="0000B8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6B75B5D5-95D8-45D9-8166-52E83CBB6389}" vid="{53C0D373-BD5C-4A09-B08F-36A637199F3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06BA0BFF423F4F9C876148CC470590" ma:contentTypeVersion="16" ma:contentTypeDescription="Create a new document." ma:contentTypeScope="" ma:versionID="302915fb6840797c9ec31553aa4b94b9">
  <xsd:schema xmlns:xsd="http://www.w3.org/2001/XMLSchema" xmlns:xs="http://www.w3.org/2001/XMLSchema" xmlns:p="http://schemas.microsoft.com/office/2006/metadata/properties" xmlns:ns2="e8811d3b-0916-478e-adbe-d01c8b649f48" xmlns:ns3="fcd42489-80d8-4c98-8054-ab12d542dee8" targetNamespace="http://schemas.microsoft.com/office/2006/metadata/properties" ma:root="true" ma:fieldsID="50a390f365c392176680b6d2fb5d9e9d" ns2:_="" ns3:_="">
    <xsd:import namespace="e8811d3b-0916-478e-adbe-d01c8b649f48"/>
    <xsd:import namespace="fcd42489-80d8-4c98-8054-ab12d542de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811d3b-0916-478e-adbe-d01c8b649f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54a74da-8fd1-4876-b932-c2a5d9de52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d42489-80d8-4c98-8054-ab12d542dee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152c43f-f85f-4c48-a814-39cd648c49ed}" ma:internalName="TaxCatchAll" ma:showField="CatchAllData" ma:web="fcd42489-80d8-4c98-8054-ab12d542de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cd42489-80d8-4c98-8054-ab12d542dee8" xsi:nil="true"/>
    <lcf76f155ced4ddcb4097134ff3c332f xmlns="e8811d3b-0916-478e-adbe-d01c8b649f4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C3FAAE2-603A-4B2C-A325-EF406783FEE9}">
  <ds:schemaRefs>
    <ds:schemaRef ds:uri="e8811d3b-0916-478e-adbe-d01c8b649f48"/>
    <ds:schemaRef ds:uri="fcd42489-80d8-4c98-8054-ab12d542dee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45291E0-4AD6-4F24-B9FD-A13E163CE8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959B9A-95F4-4DFD-99AE-781D22D66EB6}">
  <ds:schemaRefs>
    <ds:schemaRef ds:uri="e8811d3b-0916-478e-adbe-d01c8b649f48"/>
    <ds:schemaRef ds:uri="fcd42489-80d8-4c98-8054-ab12d542dee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</TotalTime>
  <Words>2847</Words>
  <Application>Microsoft Office PowerPoint</Application>
  <PresentationFormat>Widescreen</PresentationFormat>
  <Paragraphs>447</Paragraphs>
  <Slides>24</Slides>
  <Notes>8</Notes>
  <HiddenSlides>7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1_Theme1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smartmove.venture@outlook.com</dc:creator>
  <cp:lastModifiedBy>Bansir Chovatiya</cp:lastModifiedBy>
  <cp:revision>5</cp:revision>
  <cp:lastPrinted>2024-11-21T08:09:56Z</cp:lastPrinted>
  <dcterms:created xsi:type="dcterms:W3CDTF">2023-06-06T07:47:09Z</dcterms:created>
  <dcterms:modified xsi:type="dcterms:W3CDTF">2026-09-24T11:36:38Z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0x0101006706BA0BFF423F4F9C876148CC470590</vt:lpwstr>
  </property>
  <property fmtid="{D5CDD505-2E9C-101B-9397-08002B2CF9AE}" pid="3" name="MediaServiceImageTags">
    <vt:lpwstr/>
  </property>
</Properties>
</file>